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31"/>
  </p:notesMasterIdLst>
  <p:sldIdLst>
    <p:sldId id="256" r:id="rId5"/>
    <p:sldId id="257" r:id="rId6"/>
    <p:sldId id="258" r:id="rId7"/>
    <p:sldId id="278" r:id="rId8"/>
    <p:sldId id="266" r:id="rId9"/>
    <p:sldId id="260" r:id="rId10"/>
    <p:sldId id="262" r:id="rId11"/>
    <p:sldId id="269" r:id="rId12"/>
    <p:sldId id="273" r:id="rId13"/>
    <p:sldId id="268" r:id="rId14"/>
    <p:sldId id="274" r:id="rId15"/>
    <p:sldId id="279" r:id="rId16"/>
    <p:sldId id="277" r:id="rId17"/>
    <p:sldId id="263" r:id="rId18"/>
    <p:sldId id="270" r:id="rId19"/>
    <p:sldId id="275" r:id="rId20"/>
    <p:sldId id="276" r:id="rId21"/>
    <p:sldId id="281" r:id="rId22"/>
    <p:sldId id="282" r:id="rId23"/>
    <p:sldId id="283" r:id="rId24"/>
    <p:sldId id="284" r:id="rId25"/>
    <p:sldId id="285" r:id="rId26"/>
    <p:sldId id="286" r:id="rId27"/>
    <p:sldId id="287" r:id="rId28"/>
    <p:sldId id="288" r:id="rId29"/>
    <p:sldId id="26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20" d="100"/>
          <a:sy n="120" d="100"/>
        </p:scale>
        <p:origin x="1866"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1" Type="http://schemas.openxmlformats.org/officeDocument/2006/relationships/hyperlink" Target="https://www.courts.state.co.us/Forms/PDF/JDF1413.pdf"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https://www.courts.state.co.us/Forms/Forms_List.cfm?Form_Type_ID=205"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courts.state.co.us/Forms/PDF/JDF1413.pdf"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courts.state.co.us/Forms/Forms_List.cfm?Form_Type_ID=205"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1F98F5-CAB9-44DD-988D-915518F39CD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B5310DA-3EA0-42F7-BFF6-B588D04721A0}">
      <dgm:prSet/>
      <dgm:spPr/>
      <dgm:t>
        <a:bodyPr/>
        <a:lstStyle/>
        <a:p>
          <a:r>
            <a:rPr lang="en-US" dirty="0"/>
            <a:t>Court should ask each party on the record whether the participant knows or has reason to know that the child is an Indian child.  25 C.F.R. § 23.107(a). </a:t>
          </a:r>
        </a:p>
      </dgm:t>
    </dgm:pt>
    <dgm:pt modelId="{8A79E746-FE4A-4D99-9ED7-219782112248}" type="parTrans" cxnId="{C648DD64-E972-400B-B490-9420E366A475}">
      <dgm:prSet/>
      <dgm:spPr/>
      <dgm:t>
        <a:bodyPr/>
        <a:lstStyle/>
        <a:p>
          <a:endParaRPr lang="en-US"/>
        </a:p>
      </dgm:t>
    </dgm:pt>
    <dgm:pt modelId="{7103EF93-E23E-49EF-84FC-2308E6903341}" type="sibTrans" cxnId="{C648DD64-E972-400B-B490-9420E366A475}">
      <dgm:prSet/>
      <dgm:spPr/>
      <dgm:t>
        <a:bodyPr/>
        <a:lstStyle/>
        <a:p>
          <a:endParaRPr lang="en-US"/>
        </a:p>
      </dgm:t>
    </dgm:pt>
    <dgm:pt modelId="{40C30080-DF61-4895-825D-A68B8D543DF1}">
      <dgm:prSet/>
      <dgm:spPr/>
      <dgm:t>
        <a:bodyPr/>
        <a:lstStyle/>
        <a:p>
          <a:r>
            <a:rPr lang="en-US" b="1" dirty="0"/>
            <a:t>Ask each participant whether they have reason to know that the child has any Indian or Alaska Native heritage or that the child is eligible for membership in an Indian Tribe, with all responses on the record.   </a:t>
          </a:r>
          <a:endParaRPr lang="en-US" dirty="0"/>
        </a:p>
      </dgm:t>
    </dgm:pt>
    <dgm:pt modelId="{D30D794E-5707-4527-B0A0-15AD89BD6F1E}" type="parTrans" cxnId="{43DCAEAA-9893-4C75-9CEE-CA00547C829D}">
      <dgm:prSet/>
      <dgm:spPr/>
      <dgm:t>
        <a:bodyPr/>
        <a:lstStyle/>
        <a:p>
          <a:endParaRPr lang="en-US"/>
        </a:p>
      </dgm:t>
    </dgm:pt>
    <dgm:pt modelId="{C91A786A-8808-4B3E-9084-3C68BD9C485F}" type="sibTrans" cxnId="{43DCAEAA-9893-4C75-9CEE-CA00547C829D}">
      <dgm:prSet/>
      <dgm:spPr/>
      <dgm:t>
        <a:bodyPr/>
        <a:lstStyle/>
        <a:p>
          <a:endParaRPr lang="en-US"/>
        </a:p>
      </dgm:t>
    </dgm:pt>
    <dgm:pt modelId="{129DAE60-1B62-47F8-8188-4AF997EFDAF2}">
      <dgm:prSet/>
      <dgm:spPr/>
      <dgm:t>
        <a:bodyPr/>
        <a:lstStyle/>
        <a:p>
          <a:endParaRPr lang="en-US" dirty="0"/>
        </a:p>
      </dgm:t>
    </dgm:pt>
    <dgm:pt modelId="{BEA598D4-CD60-4242-BA9B-7066EC79E86D}" type="parTrans" cxnId="{1CDFE7D4-A84D-4EA5-8F18-99FEEEFB78DF}">
      <dgm:prSet/>
      <dgm:spPr/>
      <dgm:t>
        <a:bodyPr/>
        <a:lstStyle/>
        <a:p>
          <a:endParaRPr lang="en-US"/>
        </a:p>
      </dgm:t>
    </dgm:pt>
    <dgm:pt modelId="{1D004C81-EA96-44A4-A677-45098955C059}" type="sibTrans" cxnId="{1CDFE7D4-A84D-4EA5-8F18-99FEEEFB78DF}">
      <dgm:prSet/>
      <dgm:spPr/>
      <dgm:t>
        <a:bodyPr/>
        <a:lstStyle/>
        <a:p>
          <a:endParaRPr lang="en-US"/>
        </a:p>
      </dgm:t>
    </dgm:pt>
    <dgm:pt modelId="{2DA7BAB9-CD10-4DF3-9318-FDD12243F6D7}">
      <dgm:prSet/>
      <dgm:spPr/>
      <dgm:t>
        <a:bodyPr/>
        <a:lstStyle/>
        <a:p>
          <a:r>
            <a:rPr lang="en-US" dirty="0"/>
            <a:t>Ask at ISC, TO hearings, PO hearings, and hearings on modification of parenting time or decision-making.</a:t>
          </a:r>
        </a:p>
      </dgm:t>
    </dgm:pt>
    <dgm:pt modelId="{58C0898A-8806-4B7F-8A6B-8BF2B969827A}" type="parTrans" cxnId="{B6FC961C-1AF3-4235-A594-1BA54F56E2B2}">
      <dgm:prSet/>
      <dgm:spPr/>
      <dgm:t>
        <a:bodyPr/>
        <a:lstStyle/>
        <a:p>
          <a:endParaRPr lang="en-US"/>
        </a:p>
      </dgm:t>
    </dgm:pt>
    <dgm:pt modelId="{0225EF65-15B3-4ADD-B7CD-5E43E04A1C64}" type="sibTrans" cxnId="{B6FC961C-1AF3-4235-A594-1BA54F56E2B2}">
      <dgm:prSet/>
      <dgm:spPr/>
      <dgm:t>
        <a:bodyPr/>
        <a:lstStyle/>
        <a:p>
          <a:endParaRPr lang="en-US"/>
        </a:p>
      </dgm:t>
    </dgm:pt>
    <dgm:pt modelId="{D17F56BD-D545-455B-BBEB-C27E37B5E706}">
      <dgm:prSet/>
      <dgm:spPr/>
      <dgm:t>
        <a:bodyPr/>
        <a:lstStyle/>
        <a:p>
          <a:r>
            <a:rPr lang="en-US" dirty="0"/>
            <a:t>Review </a:t>
          </a:r>
          <a:r>
            <a:rPr lang="en-US" dirty="0">
              <a:hlinkClick xmlns:r="http://schemas.openxmlformats.org/officeDocument/2006/relationships" r:id="rId1"/>
            </a:rPr>
            <a:t>Petition</a:t>
          </a:r>
          <a:r>
            <a:rPr lang="en-US" dirty="0"/>
            <a:t>  Q 15</a:t>
          </a:r>
        </a:p>
      </dgm:t>
    </dgm:pt>
    <dgm:pt modelId="{AE131CE2-3604-41D6-96B3-C9339890F428}" type="parTrans" cxnId="{8F6A60DB-38BD-4A09-B13C-8CDDF99E948A}">
      <dgm:prSet/>
      <dgm:spPr/>
      <dgm:t>
        <a:bodyPr/>
        <a:lstStyle/>
        <a:p>
          <a:endParaRPr lang="en-US"/>
        </a:p>
      </dgm:t>
    </dgm:pt>
    <dgm:pt modelId="{7AA6AFA1-0530-4D7A-876B-E5958AC696DE}" type="sibTrans" cxnId="{8F6A60DB-38BD-4A09-B13C-8CDDF99E948A}">
      <dgm:prSet/>
      <dgm:spPr/>
      <dgm:t>
        <a:bodyPr/>
        <a:lstStyle/>
        <a:p>
          <a:endParaRPr lang="en-US"/>
        </a:p>
      </dgm:t>
    </dgm:pt>
    <dgm:pt modelId="{EDD236C2-6475-4029-8610-1F351B36CB80}">
      <dgm:prSet/>
      <dgm:spPr/>
      <dgm:t>
        <a:bodyPr/>
        <a:lstStyle/>
        <a:p>
          <a:r>
            <a:rPr lang="en-US" dirty="0"/>
            <a:t>If court fails to make inquiry, parties should raise the necessary inquiry to court’s attention.</a:t>
          </a:r>
        </a:p>
      </dgm:t>
    </dgm:pt>
    <dgm:pt modelId="{6D1752A7-948F-41CC-96A6-82CF55996679}" type="parTrans" cxnId="{1935C478-6640-4032-9E6E-23644B58E459}">
      <dgm:prSet/>
      <dgm:spPr/>
    </dgm:pt>
    <dgm:pt modelId="{596C78FE-C878-437D-ADE0-FBB4BB0B337E}" type="sibTrans" cxnId="{1935C478-6640-4032-9E6E-23644B58E459}">
      <dgm:prSet/>
      <dgm:spPr/>
    </dgm:pt>
    <dgm:pt modelId="{A602B6BF-7E43-477D-8183-9838214F30B8}" type="pres">
      <dgm:prSet presAssocID="{671F98F5-CAB9-44DD-988D-915518F39CD6}" presName="linear" presStyleCnt="0">
        <dgm:presLayoutVars>
          <dgm:animLvl val="lvl"/>
          <dgm:resizeHandles val="exact"/>
        </dgm:presLayoutVars>
      </dgm:prSet>
      <dgm:spPr/>
    </dgm:pt>
    <dgm:pt modelId="{3B21C683-232D-41BA-B828-0721F6414364}" type="pres">
      <dgm:prSet presAssocID="{EB5310DA-3EA0-42F7-BFF6-B588D04721A0}" presName="parentText" presStyleLbl="node1" presStyleIdx="0" presStyleCnt="2">
        <dgm:presLayoutVars>
          <dgm:chMax val="0"/>
          <dgm:bulletEnabled val="1"/>
        </dgm:presLayoutVars>
      </dgm:prSet>
      <dgm:spPr/>
    </dgm:pt>
    <dgm:pt modelId="{8D779440-1692-4041-BEA7-E560273EA8EB}" type="pres">
      <dgm:prSet presAssocID="{EB5310DA-3EA0-42F7-BFF6-B588D04721A0}" presName="childText" presStyleLbl="revTx" presStyleIdx="0" presStyleCnt="2">
        <dgm:presLayoutVars>
          <dgm:bulletEnabled val="1"/>
        </dgm:presLayoutVars>
      </dgm:prSet>
      <dgm:spPr/>
    </dgm:pt>
    <dgm:pt modelId="{B3B73C24-2C3E-4F4E-A8C2-2A032B871CB2}" type="pres">
      <dgm:prSet presAssocID="{40C30080-DF61-4895-825D-A68B8D543DF1}" presName="parentText" presStyleLbl="node1" presStyleIdx="1" presStyleCnt="2">
        <dgm:presLayoutVars>
          <dgm:chMax val="0"/>
          <dgm:bulletEnabled val="1"/>
        </dgm:presLayoutVars>
      </dgm:prSet>
      <dgm:spPr/>
    </dgm:pt>
    <dgm:pt modelId="{73208F8E-8987-4797-951E-6B4E9671D630}" type="pres">
      <dgm:prSet presAssocID="{40C30080-DF61-4895-825D-A68B8D543DF1}" presName="childText" presStyleLbl="revTx" presStyleIdx="1" presStyleCnt="2">
        <dgm:presLayoutVars>
          <dgm:bulletEnabled val="1"/>
        </dgm:presLayoutVars>
      </dgm:prSet>
      <dgm:spPr/>
    </dgm:pt>
  </dgm:ptLst>
  <dgm:cxnLst>
    <dgm:cxn modelId="{2181BB15-B1D3-4F2D-B552-DDE53785442C}" type="presOf" srcId="{129DAE60-1B62-47F8-8188-4AF997EFDAF2}" destId="{73208F8E-8987-4797-951E-6B4E9671D630}" srcOrd="0" destOrd="0" presId="urn:microsoft.com/office/officeart/2005/8/layout/vList2"/>
    <dgm:cxn modelId="{B6FC961C-1AF3-4235-A594-1BA54F56E2B2}" srcId="{EB5310DA-3EA0-42F7-BFF6-B588D04721A0}" destId="{2DA7BAB9-CD10-4DF3-9318-FDD12243F6D7}" srcOrd="0" destOrd="0" parTransId="{58C0898A-8806-4B7F-8A6B-8BF2B969827A}" sibTransId="{0225EF65-15B3-4ADD-B7CD-5E43E04A1C64}"/>
    <dgm:cxn modelId="{FD1A892F-A921-40B9-9C89-8FB38D2F97B8}" type="presOf" srcId="{D17F56BD-D545-455B-BBEB-C27E37B5E706}" destId="{8D779440-1692-4041-BEA7-E560273EA8EB}" srcOrd="0" destOrd="1" presId="urn:microsoft.com/office/officeart/2005/8/layout/vList2"/>
    <dgm:cxn modelId="{C13E503F-7F67-4783-B82C-518D1DEB4274}" type="presOf" srcId="{EB5310DA-3EA0-42F7-BFF6-B588D04721A0}" destId="{3B21C683-232D-41BA-B828-0721F6414364}" srcOrd="0" destOrd="0" presId="urn:microsoft.com/office/officeart/2005/8/layout/vList2"/>
    <dgm:cxn modelId="{C648DD64-E972-400B-B490-9420E366A475}" srcId="{671F98F5-CAB9-44DD-988D-915518F39CD6}" destId="{EB5310DA-3EA0-42F7-BFF6-B588D04721A0}" srcOrd="0" destOrd="0" parTransId="{8A79E746-FE4A-4D99-9ED7-219782112248}" sibTransId="{7103EF93-E23E-49EF-84FC-2308E6903341}"/>
    <dgm:cxn modelId="{35DB2E6B-196E-49F7-A805-0B666B629B72}" type="presOf" srcId="{EDD236C2-6475-4029-8610-1F351B36CB80}" destId="{8D779440-1692-4041-BEA7-E560273EA8EB}" srcOrd="0" destOrd="2" presId="urn:microsoft.com/office/officeart/2005/8/layout/vList2"/>
    <dgm:cxn modelId="{1935C478-6640-4032-9E6E-23644B58E459}" srcId="{EB5310DA-3EA0-42F7-BFF6-B588D04721A0}" destId="{EDD236C2-6475-4029-8610-1F351B36CB80}" srcOrd="2" destOrd="0" parTransId="{6D1752A7-948F-41CC-96A6-82CF55996679}" sibTransId="{596C78FE-C878-437D-ADE0-FBB4BB0B337E}"/>
    <dgm:cxn modelId="{43DCAEAA-9893-4C75-9CEE-CA00547C829D}" srcId="{671F98F5-CAB9-44DD-988D-915518F39CD6}" destId="{40C30080-DF61-4895-825D-A68B8D543DF1}" srcOrd="1" destOrd="0" parTransId="{D30D794E-5707-4527-B0A0-15AD89BD6F1E}" sibTransId="{C91A786A-8808-4B3E-9084-3C68BD9C485F}"/>
    <dgm:cxn modelId="{DB8A6DAC-BDA3-47AD-9A95-1A9C4D421928}" type="presOf" srcId="{40C30080-DF61-4895-825D-A68B8D543DF1}" destId="{B3B73C24-2C3E-4F4E-A8C2-2A032B871CB2}" srcOrd="0" destOrd="0" presId="urn:microsoft.com/office/officeart/2005/8/layout/vList2"/>
    <dgm:cxn modelId="{3B4572BE-304A-4BCE-BFC6-C79DC94A1E3D}" type="presOf" srcId="{2DA7BAB9-CD10-4DF3-9318-FDD12243F6D7}" destId="{8D779440-1692-4041-BEA7-E560273EA8EB}" srcOrd="0" destOrd="0" presId="urn:microsoft.com/office/officeart/2005/8/layout/vList2"/>
    <dgm:cxn modelId="{1CDFE7D4-A84D-4EA5-8F18-99FEEEFB78DF}" srcId="{40C30080-DF61-4895-825D-A68B8D543DF1}" destId="{129DAE60-1B62-47F8-8188-4AF997EFDAF2}" srcOrd="0" destOrd="0" parTransId="{BEA598D4-CD60-4242-BA9B-7066EC79E86D}" sibTransId="{1D004C81-EA96-44A4-A677-45098955C059}"/>
    <dgm:cxn modelId="{E74942DA-7214-4146-97E6-103E28D66001}" type="presOf" srcId="{671F98F5-CAB9-44DD-988D-915518F39CD6}" destId="{A602B6BF-7E43-477D-8183-9838214F30B8}" srcOrd="0" destOrd="0" presId="urn:microsoft.com/office/officeart/2005/8/layout/vList2"/>
    <dgm:cxn modelId="{8F6A60DB-38BD-4A09-B13C-8CDDF99E948A}" srcId="{EB5310DA-3EA0-42F7-BFF6-B588D04721A0}" destId="{D17F56BD-D545-455B-BBEB-C27E37B5E706}" srcOrd="1" destOrd="0" parTransId="{AE131CE2-3604-41D6-96B3-C9339890F428}" sibTransId="{7AA6AFA1-0530-4D7A-876B-E5958AC696DE}"/>
    <dgm:cxn modelId="{19F93677-6E5B-4DCA-A7EE-E7BDC5F31DB7}" type="presParOf" srcId="{A602B6BF-7E43-477D-8183-9838214F30B8}" destId="{3B21C683-232D-41BA-B828-0721F6414364}" srcOrd="0" destOrd="0" presId="urn:microsoft.com/office/officeart/2005/8/layout/vList2"/>
    <dgm:cxn modelId="{5F885586-5071-4CFB-AE62-1E07542098B3}" type="presParOf" srcId="{A602B6BF-7E43-477D-8183-9838214F30B8}" destId="{8D779440-1692-4041-BEA7-E560273EA8EB}" srcOrd="1" destOrd="0" presId="urn:microsoft.com/office/officeart/2005/8/layout/vList2"/>
    <dgm:cxn modelId="{7DB8E1F2-4EFF-47D4-AB78-07A3B630F000}" type="presParOf" srcId="{A602B6BF-7E43-477D-8183-9838214F30B8}" destId="{B3B73C24-2C3E-4F4E-A8C2-2A032B871CB2}" srcOrd="2" destOrd="0" presId="urn:microsoft.com/office/officeart/2005/8/layout/vList2"/>
    <dgm:cxn modelId="{3FB57A5E-425B-494C-9CD4-153A65AFF0CF}" type="presParOf" srcId="{A602B6BF-7E43-477D-8183-9838214F30B8}" destId="{73208F8E-8987-4797-951E-6B4E9671D630}"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1F98F5-CAB9-44DD-988D-915518F39CD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B5310DA-3EA0-42F7-BFF6-B588D04721A0}">
      <dgm:prSet/>
      <dgm:spPr/>
      <dgm:t>
        <a:bodyPr/>
        <a:lstStyle/>
        <a:p>
          <a:r>
            <a:rPr lang="en-US" dirty="0"/>
            <a:t>If there is no reason to know the child is an Indian child, the court must instruct the parties to inform the court if they subsequently receive information that provides reason to know the child is an Indian child. </a:t>
          </a:r>
        </a:p>
      </dgm:t>
    </dgm:pt>
    <dgm:pt modelId="{8A79E746-FE4A-4D99-9ED7-219782112248}" type="parTrans" cxnId="{C648DD64-E972-400B-B490-9420E366A475}">
      <dgm:prSet/>
      <dgm:spPr/>
      <dgm:t>
        <a:bodyPr/>
        <a:lstStyle/>
        <a:p>
          <a:endParaRPr lang="en-US"/>
        </a:p>
      </dgm:t>
    </dgm:pt>
    <dgm:pt modelId="{7103EF93-E23E-49EF-84FC-2308E6903341}" type="sibTrans" cxnId="{C648DD64-E972-400B-B490-9420E366A475}">
      <dgm:prSet/>
      <dgm:spPr/>
      <dgm:t>
        <a:bodyPr/>
        <a:lstStyle/>
        <a:p>
          <a:endParaRPr lang="en-US"/>
        </a:p>
      </dgm:t>
    </dgm:pt>
    <dgm:pt modelId="{0796CF2D-AEC3-42C1-BDD6-EE5131411B79}">
      <dgm:prSet/>
      <dgm:spPr/>
      <dgm:t>
        <a:bodyPr/>
        <a:lstStyle/>
        <a:p>
          <a:endParaRPr lang="en-US" dirty="0"/>
        </a:p>
      </dgm:t>
    </dgm:pt>
    <dgm:pt modelId="{70361117-5C4A-4198-AF31-58A8D2958A9A}" type="parTrans" cxnId="{7939E6D4-ED5D-4F16-A794-04B7EAF0BEDE}">
      <dgm:prSet/>
      <dgm:spPr/>
      <dgm:t>
        <a:bodyPr/>
        <a:lstStyle/>
        <a:p>
          <a:endParaRPr lang="en-US"/>
        </a:p>
      </dgm:t>
    </dgm:pt>
    <dgm:pt modelId="{E99E1730-0321-4198-A1A5-1770B39DCD2A}" type="sibTrans" cxnId="{7939E6D4-ED5D-4F16-A794-04B7EAF0BEDE}">
      <dgm:prSet/>
      <dgm:spPr/>
      <dgm:t>
        <a:bodyPr/>
        <a:lstStyle/>
        <a:p>
          <a:endParaRPr lang="en-US"/>
        </a:p>
      </dgm:t>
    </dgm:pt>
    <dgm:pt modelId="{F7CFA900-A8ED-4594-BFB1-A0A4D96D86FD}">
      <dgm:prSet/>
      <dgm:spPr/>
      <dgm:t>
        <a:bodyPr/>
        <a:lstStyle/>
        <a:p>
          <a:r>
            <a:rPr lang="en-US" dirty="0"/>
            <a:t>Request that the parties complete the Declaration of Non-Indian Heritage (</a:t>
          </a:r>
          <a:r>
            <a:rPr lang="en-US" dirty="0">
              <a:hlinkClick xmlns:r="http://schemas.openxmlformats.org/officeDocument/2006/relationships" r:id="rId1"/>
            </a:rPr>
            <a:t>JDF 1351</a:t>
          </a:r>
          <a:r>
            <a:rPr lang="en-US" dirty="0"/>
            <a:t>).</a:t>
          </a:r>
        </a:p>
      </dgm:t>
    </dgm:pt>
    <dgm:pt modelId="{D8E73C82-4BEA-485E-BC56-411F08A3320C}" type="parTrans" cxnId="{2FE6239D-3BE2-4ADC-B2D8-2FB0BE302E65}">
      <dgm:prSet/>
      <dgm:spPr/>
      <dgm:t>
        <a:bodyPr/>
        <a:lstStyle/>
        <a:p>
          <a:endParaRPr lang="en-US"/>
        </a:p>
      </dgm:t>
    </dgm:pt>
    <dgm:pt modelId="{BEA90BC7-2447-41C0-85B4-0DB9DE9596C3}" type="sibTrans" cxnId="{2FE6239D-3BE2-4ADC-B2D8-2FB0BE302E65}">
      <dgm:prSet/>
      <dgm:spPr/>
      <dgm:t>
        <a:bodyPr/>
        <a:lstStyle/>
        <a:p>
          <a:endParaRPr lang="en-US"/>
        </a:p>
      </dgm:t>
    </dgm:pt>
    <dgm:pt modelId="{A602B6BF-7E43-477D-8183-9838214F30B8}" type="pres">
      <dgm:prSet presAssocID="{671F98F5-CAB9-44DD-988D-915518F39CD6}" presName="linear" presStyleCnt="0">
        <dgm:presLayoutVars>
          <dgm:animLvl val="lvl"/>
          <dgm:resizeHandles val="exact"/>
        </dgm:presLayoutVars>
      </dgm:prSet>
      <dgm:spPr/>
    </dgm:pt>
    <dgm:pt modelId="{3B21C683-232D-41BA-B828-0721F6414364}" type="pres">
      <dgm:prSet presAssocID="{EB5310DA-3EA0-42F7-BFF6-B588D04721A0}" presName="parentText" presStyleLbl="node1" presStyleIdx="0" presStyleCnt="2" custScaleY="179371">
        <dgm:presLayoutVars>
          <dgm:chMax val="0"/>
          <dgm:bulletEnabled val="1"/>
        </dgm:presLayoutVars>
      </dgm:prSet>
      <dgm:spPr/>
    </dgm:pt>
    <dgm:pt modelId="{8D779440-1692-4041-BEA7-E560273EA8EB}" type="pres">
      <dgm:prSet presAssocID="{EB5310DA-3EA0-42F7-BFF6-B588D04721A0}" presName="childText" presStyleLbl="revTx" presStyleIdx="0" presStyleCnt="1">
        <dgm:presLayoutVars>
          <dgm:bulletEnabled val="1"/>
        </dgm:presLayoutVars>
      </dgm:prSet>
      <dgm:spPr/>
    </dgm:pt>
    <dgm:pt modelId="{84D4E963-A656-475E-93B7-62B563B39AA7}" type="pres">
      <dgm:prSet presAssocID="{F7CFA900-A8ED-4594-BFB1-A0A4D96D86FD}" presName="parentText" presStyleLbl="node1" presStyleIdx="1" presStyleCnt="2" custScaleY="114135">
        <dgm:presLayoutVars>
          <dgm:chMax val="0"/>
          <dgm:bulletEnabled val="1"/>
        </dgm:presLayoutVars>
      </dgm:prSet>
      <dgm:spPr/>
    </dgm:pt>
  </dgm:ptLst>
  <dgm:cxnLst>
    <dgm:cxn modelId="{C13E503F-7F67-4783-B82C-518D1DEB4274}" type="presOf" srcId="{EB5310DA-3EA0-42F7-BFF6-B588D04721A0}" destId="{3B21C683-232D-41BA-B828-0721F6414364}" srcOrd="0" destOrd="0" presId="urn:microsoft.com/office/officeart/2005/8/layout/vList2"/>
    <dgm:cxn modelId="{C648DD64-E972-400B-B490-9420E366A475}" srcId="{671F98F5-CAB9-44DD-988D-915518F39CD6}" destId="{EB5310DA-3EA0-42F7-BFF6-B588D04721A0}" srcOrd="0" destOrd="0" parTransId="{8A79E746-FE4A-4D99-9ED7-219782112248}" sibTransId="{7103EF93-E23E-49EF-84FC-2308E6903341}"/>
    <dgm:cxn modelId="{F6239A4E-6CEF-437D-81EF-DC17D5620FCD}" type="presOf" srcId="{0796CF2D-AEC3-42C1-BDD6-EE5131411B79}" destId="{8D779440-1692-4041-BEA7-E560273EA8EB}" srcOrd="0" destOrd="0" presId="urn:microsoft.com/office/officeart/2005/8/layout/vList2"/>
    <dgm:cxn modelId="{5CF24352-FDDA-4CDD-82F5-00C97D316190}" type="presOf" srcId="{F7CFA900-A8ED-4594-BFB1-A0A4D96D86FD}" destId="{84D4E963-A656-475E-93B7-62B563B39AA7}" srcOrd="0" destOrd="0" presId="urn:microsoft.com/office/officeart/2005/8/layout/vList2"/>
    <dgm:cxn modelId="{2FE6239D-3BE2-4ADC-B2D8-2FB0BE302E65}" srcId="{671F98F5-CAB9-44DD-988D-915518F39CD6}" destId="{F7CFA900-A8ED-4594-BFB1-A0A4D96D86FD}" srcOrd="1" destOrd="0" parTransId="{D8E73C82-4BEA-485E-BC56-411F08A3320C}" sibTransId="{BEA90BC7-2447-41C0-85B4-0DB9DE9596C3}"/>
    <dgm:cxn modelId="{7939E6D4-ED5D-4F16-A794-04B7EAF0BEDE}" srcId="{EB5310DA-3EA0-42F7-BFF6-B588D04721A0}" destId="{0796CF2D-AEC3-42C1-BDD6-EE5131411B79}" srcOrd="0" destOrd="0" parTransId="{70361117-5C4A-4198-AF31-58A8D2958A9A}" sibTransId="{E99E1730-0321-4198-A1A5-1770B39DCD2A}"/>
    <dgm:cxn modelId="{E74942DA-7214-4146-97E6-103E28D66001}" type="presOf" srcId="{671F98F5-CAB9-44DD-988D-915518F39CD6}" destId="{A602B6BF-7E43-477D-8183-9838214F30B8}" srcOrd="0" destOrd="0" presId="urn:microsoft.com/office/officeart/2005/8/layout/vList2"/>
    <dgm:cxn modelId="{19F93677-6E5B-4DCA-A7EE-E7BDC5F31DB7}" type="presParOf" srcId="{A602B6BF-7E43-477D-8183-9838214F30B8}" destId="{3B21C683-232D-41BA-B828-0721F6414364}" srcOrd="0" destOrd="0" presId="urn:microsoft.com/office/officeart/2005/8/layout/vList2"/>
    <dgm:cxn modelId="{5F885586-5071-4CFB-AE62-1E07542098B3}" type="presParOf" srcId="{A602B6BF-7E43-477D-8183-9838214F30B8}" destId="{8D779440-1692-4041-BEA7-E560273EA8EB}" srcOrd="1" destOrd="0" presId="urn:microsoft.com/office/officeart/2005/8/layout/vList2"/>
    <dgm:cxn modelId="{68BFC021-AE46-402F-84D2-9A36DDA0F1F7}" type="presParOf" srcId="{A602B6BF-7E43-477D-8183-9838214F30B8}" destId="{84D4E963-A656-475E-93B7-62B563B39AA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1C683-232D-41BA-B828-0721F6414364}">
      <dsp:nvSpPr>
        <dsp:cNvPr id="0" name=""/>
        <dsp:cNvSpPr/>
      </dsp:nvSpPr>
      <dsp:spPr>
        <a:xfrm>
          <a:off x="0" y="211433"/>
          <a:ext cx="10058399" cy="12210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Court should ask each party on the record whether the participant knows or has reason to know that the child is an Indian child.  25 C.F.R. § 23.107(a). </a:t>
          </a:r>
        </a:p>
      </dsp:txBody>
      <dsp:txXfrm>
        <a:off x="59606" y="271039"/>
        <a:ext cx="9939187" cy="1101829"/>
      </dsp:txXfrm>
    </dsp:sp>
    <dsp:sp modelId="{8D779440-1692-4041-BEA7-E560273EA8EB}">
      <dsp:nvSpPr>
        <dsp:cNvPr id="0" name=""/>
        <dsp:cNvSpPr/>
      </dsp:nvSpPr>
      <dsp:spPr>
        <a:xfrm>
          <a:off x="0" y="1432475"/>
          <a:ext cx="10058399" cy="1118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Ask at ISC, TO hearings, PO hearings, and hearings on modification of parenting time or decision-making.</a:t>
          </a:r>
        </a:p>
        <a:p>
          <a:pPr marL="171450" lvl="1" indent="-171450" algn="l" defTabSz="800100">
            <a:lnSpc>
              <a:spcPct val="90000"/>
            </a:lnSpc>
            <a:spcBef>
              <a:spcPct val="0"/>
            </a:spcBef>
            <a:spcAft>
              <a:spcPct val="20000"/>
            </a:spcAft>
            <a:buChar char="•"/>
          </a:pPr>
          <a:r>
            <a:rPr lang="en-US" sz="1800" kern="1200" dirty="0"/>
            <a:t>Review </a:t>
          </a:r>
          <a:r>
            <a:rPr lang="en-US" sz="1800" kern="1200" dirty="0">
              <a:hlinkClick xmlns:r="http://schemas.openxmlformats.org/officeDocument/2006/relationships" r:id="rId1"/>
            </a:rPr>
            <a:t>Petition</a:t>
          </a:r>
          <a:r>
            <a:rPr lang="en-US" sz="1800" kern="1200" dirty="0"/>
            <a:t>  Q 15</a:t>
          </a:r>
        </a:p>
        <a:p>
          <a:pPr marL="171450" lvl="1" indent="-171450" algn="l" defTabSz="800100">
            <a:lnSpc>
              <a:spcPct val="90000"/>
            </a:lnSpc>
            <a:spcBef>
              <a:spcPct val="0"/>
            </a:spcBef>
            <a:spcAft>
              <a:spcPct val="20000"/>
            </a:spcAft>
            <a:buChar char="•"/>
          </a:pPr>
          <a:r>
            <a:rPr lang="en-US" sz="1800" kern="1200" dirty="0"/>
            <a:t>If court fails to make inquiry, parties should raise the necessary inquiry to court’s attention.</a:t>
          </a:r>
        </a:p>
      </dsp:txBody>
      <dsp:txXfrm>
        <a:off x="0" y="1432475"/>
        <a:ext cx="10058399" cy="1118835"/>
      </dsp:txXfrm>
    </dsp:sp>
    <dsp:sp modelId="{B3B73C24-2C3E-4F4E-A8C2-2A032B871CB2}">
      <dsp:nvSpPr>
        <dsp:cNvPr id="0" name=""/>
        <dsp:cNvSpPr/>
      </dsp:nvSpPr>
      <dsp:spPr>
        <a:xfrm>
          <a:off x="0" y="2551310"/>
          <a:ext cx="10058399" cy="12210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Ask each participant whether they have reason to know that the child has any Indian or Alaska Native heritage or that the child is eligible for membership in an Indian Tribe, with all responses on the record.   </a:t>
          </a:r>
          <a:endParaRPr lang="en-US" sz="2300" kern="1200" dirty="0"/>
        </a:p>
      </dsp:txBody>
      <dsp:txXfrm>
        <a:off x="59606" y="2610916"/>
        <a:ext cx="9939187" cy="1101829"/>
      </dsp:txXfrm>
    </dsp:sp>
    <dsp:sp modelId="{73208F8E-8987-4797-951E-6B4E9671D630}">
      <dsp:nvSpPr>
        <dsp:cNvPr id="0" name=""/>
        <dsp:cNvSpPr/>
      </dsp:nvSpPr>
      <dsp:spPr>
        <a:xfrm>
          <a:off x="0" y="3772351"/>
          <a:ext cx="10058399"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n-US" sz="1800" kern="1200" dirty="0"/>
        </a:p>
      </dsp:txBody>
      <dsp:txXfrm>
        <a:off x="0" y="3772351"/>
        <a:ext cx="10058399" cy="380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1C683-232D-41BA-B828-0721F6414364}">
      <dsp:nvSpPr>
        <dsp:cNvPr id="0" name=""/>
        <dsp:cNvSpPr/>
      </dsp:nvSpPr>
      <dsp:spPr>
        <a:xfrm>
          <a:off x="0" y="317969"/>
          <a:ext cx="10058399" cy="22665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If there is no reason to know the child is an Indian child, the court must instruct the parties to inform the court if they subsequently receive information that provides reason to know the child is an Indian child. </a:t>
          </a:r>
        </a:p>
      </dsp:txBody>
      <dsp:txXfrm>
        <a:off x="110643" y="428612"/>
        <a:ext cx="9837113" cy="2045245"/>
      </dsp:txXfrm>
    </dsp:sp>
    <dsp:sp modelId="{8D779440-1692-4041-BEA7-E560273EA8EB}">
      <dsp:nvSpPr>
        <dsp:cNvPr id="0" name=""/>
        <dsp:cNvSpPr/>
      </dsp:nvSpPr>
      <dsp:spPr>
        <a:xfrm>
          <a:off x="0" y="2584501"/>
          <a:ext cx="10058399"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0480" rIns="170688" bIns="30480" numCol="1" spcCol="1270" anchor="t" anchorCtr="0">
          <a:noAutofit/>
        </a:bodyPr>
        <a:lstStyle/>
        <a:p>
          <a:pPr marL="171450" lvl="1" indent="-171450" algn="l" defTabSz="844550">
            <a:lnSpc>
              <a:spcPct val="90000"/>
            </a:lnSpc>
            <a:spcBef>
              <a:spcPct val="0"/>
            </a:spcBef>
            <a:spcAft>
              <a:spcPct val="20000"/>
            </a:spcAft>
            <a:buChar char="•"/>
          </a:pPr>
          <a:endParaRPr lang="en-US" sz="1900" kern="1200" dirty="0"/>
        </a:p>
      </dsp:txBody>
      <dsp:txXfrm>
        <a:off x="0" y="2584501"/>
        <a:ext cx="10058399" cy="397440"/>
      </dsp:txXfrm>
    </dsp:sp>
    <dsp:sp modelId="{84D4E963-A656-475E-93B7-62B563B39AA7}">
      <dsp:nvSpPr>
        <dsp:cNvPr id="0" name=""/>
        <dsp:cNvSpPr/>
      </dsp:nvSpPr>
      <dsp:spPr>
        <a:xfrm>
          <a:off x="0" y="2981941"/>
          <a:ext cx="10058399" cy="14422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Request that the parties complete the Declaration of Non-Indian Heritage (</a:t>
          </a:r>
          <a:r>
            <a:rPr lang="en-US" sz="2400" kern="1200" dirty="0">
              <a:hlinkClick xmlns:r="http://schemas.openxmlformats.org/officeDocument/2006/relationships" r:id="rId1"/>
            </a:rPr>
            <a:t>JDF 1351</a:t>
          </a:r>
          <a:r>
            <a:rPr lang="en-US" sz="2400" kern="1200" dirty="0"/>
            <a:t>).</a:t>
          </a:r>
        </a:p>
      </dsp:txBody>
      <dsp:txXfrm>
        <a:off x="70403" y="3052344"/>
        <a:ext cx="9917593" cy="13014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194192-16D6-4760-AA80-C80EA51DF1EB}" type="datetimeFigureOut">
              <a:rPr lang="en-US" smtClean="0"/>
              <a:t>11/17/2021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04A52-B8EA-45C5-A311-EC0D21004251}" type="slidenum">
              <a:rPr lang="en-US" smtClean="0"/>
              <a:t>‹#›</a:t>
            </a:fld>
            <a:endParaRPr lang="en-US"/>
          </a:p>
        </p:txBody>
      </p:sp>
    </p:spTree>
    <p:extLst>
      <p:ext uri="{BB962C8B-B14F-4D97-AF65-F5344CB8AC3E}">
        <p14:creationId xmlns:p14="http://schemas.microsoft.com/office/powerpoint/2010/main" val="364160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04A52-B8EA-45C5-A311-EC0D21004251}" type="slidenum">
              <a:rPr lang="en-US" smtClean="0"/>
              <a:t>2</a:t>
            </a:fld>
            <a:endParaRPr lang="en-US"/>
          </a:p>
        </p:txBody>
      </p:sp>
    </p:spTree>
    <p:extLst>
      <p:ext uri="{BB962C8B-B14F-4D97-AF65-F5344CB8AC3E}">
        <p14:creationId xmlns:p14="http://schemas.microsoft.com/office/powerpoint/2010/main" val="2815820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04A52-B8EA-45C5-A311-EC0D21004251}" type="slidenum">
              <a:rPr lang="en-US" smtClean="0"/>
              <a:t>6</a:t>
            </a:fld>
            <a:endParaRPr lang="en-US"/>
          </a:p>
        </p:txBody>
      </p:sp>
    </p:spTree>
    <p:extLst>
      <p:ext uri="{BB962C8B-B14F-4D97-AF65-F5344CB8AC3E}">
        <p14:creationId xmlns:p14="http://schemas.microsoft.com/office/powerpoint/2010/main" val="4115924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04A52-B8EA-45C5-A311-EC0D21004251}" type="slidenum">
              <a:rPr lang="en-US" smtClean="0"/>
              <a:t>9</a:t>
            </a:fld>
            <a:endParaRPr lang="en-US"/>
          </a:p>
        </p:txBody>
      </p:sp>
    </p:spTree>
    <p:extLst>
      <p:ext uri="{BB962C8B-B14F-4D97-AF65-F5344CB8AC3E}">
        <p14:creationId xmlns:p14="http://schemas.microsoft.com/office/powerpoint/2010/main" val="3574978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04A52-B8EA-45C5-A311-EC0D21004251}" type="slidenum">
              <a:rPr lang="en-US" smtClean="0"/>
              <a:t>15</a:t>
            </a:fld>
            <a:endParaRPr lang="en-US"/>
          </a:p>
        </p:txBody>
      </p:sp>
    </p:spTree>
    <p:extLst>
      <p:ext uri="{BB962C8B-B14F-4D97-AF65-F5344CB8AC3E}">
        <p14:creationId xmlns:p14="http://schemas.microsoft.com/office/powerpoint/2010/main" val="240810952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2472F8-9713-4051-8798-5E6B24516B05}"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87ED5634-1796-4EB5-82E6-F574FAE48157}" type="slidenum">
              <a:rPr lang="en-US" smtClean="0"/>
              <a:t>‹#›</a:t>
            </a:fld>
            <a:endParaRPr lang="en-US"/>
          </a:p>
        </p:txBody>
      </p:sp>
    </p:spTree>
    <p:extLst>
      <p:ext uri="{BB962C8B-B14F-4D97-AF65-F5344CB8AC3E}">
        <p14:creationId xmlns:p14="http://schemas.microsoft.com/office/powerpoint/2010/main" val="3158568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2472F8-9713-4051-8798-5E6B24516B05}"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D5634-1796-4EB5-82E6-F574FAE48157}" type="slidenum">
              <a:rPr lang="en-US" smtClean="0"/>
              <a:t>‹#›</a:t>
            </a:fld>
            <a:endParaRPr lang="en-US"/>
          </a:p>
        </p:txBody>
      </p:sp>
    </p:spTree>
    <p:extLst>
      <p:ext uri="{BB962C8B-B14F-4D97-AF65-F5344CB8AC3E}">
        <p14:creationId xmlns:p14="http://schemas.microsoft.com/office/powerpoint/2010/main" val="694379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2472F8-9713-4051-8798-5E6B24516B05}"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D5634-1796-4EB5-82E6-F574FAE48157}" type="slidenum">
              <a:rPr lang="en-US" smtClean="0"/>
              <a:t>‹#›</a:t>
            </a:fld>
            <a:endParaRPr lang="en-US"/>
          </a:p>
        </p:txBody>
      </p:sp>
    </p:spTree>
    <p:extLst>
      <p:ext uri="{BB962C8B-B14F-4D97-AF65-F5344CB8AC3E}">
        <p14:creationId xmlns:p14="http://schemas.microsoft.com/office/powerpoint/2010/main" val="3412454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2472F8-9713-4051-8798-5E6B24516B05}"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D5634-1796-4EB5-82E6-F574FAE48157}" type="slidenum">
              <a:rPr lang="en-US" smtClean="0"/>
              <a:t>‹#›</a:t>
            </a:fld>
            <a:endParaRPr lang="en-US"/>
          </a:p>
        </p:txBody>
      </p:sp>
    </p:spTree>
    <p:extLst>
      <p:ext uri="{BB962C8B-B14F-4D97-AF65-F5344CB8AC3E}">
        <p14:creationId xmlns:p14="http://schemas.microsoft.com/office/powerpoint/2010/main" val="382674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072472F8-9713-4051-8798-5E6B24516B05}" type="datetimeFigureOut">
              <a:rPr lang="en-US" smtClean="0"/>
              <a:t>11/17/2021</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87ED5634-1796-4EB5-82E6-F574FAE48157}" type="slidenum">
              <a:rPr lang="en-US" smtClean="0"/>
              <a:t>‹#›</a:t>
            </a:fld>
            <a:endParaRPr lang="en-US"/>
          </a:p>
        </p:txBody>
      </p:sp>
    </p:spTree>
    <p:extLst>
      <p:ext uri="{BB962C8B-B14F-4D97-AF65-F5344CB8AC3E}">
        <p14:creationId xmlns:p14="http://schemas.microsoft.com/office/powerpoint/2010/main" val="2608887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2472F8-9713-4051-8798-5E6B24516B05}"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D5634-1796-4EB5-82E6-F574FAE48157}" type="slidenum">
              <a:rPr lang="en-US" smtClean="0"/>
              <a:t>‹#›</a:t>
            </a:fld>
            <a:endParaRPr lang="en-US"/>
          </a:p>
        </p:txBody>
      </p:sp>
    </p:spTree>
    <p:extLst>
      <p:ext uri="{BB962C8B-B14F-4D97-AF65-F5344CB8AC3E}">
        <p14:creationId xmlns:p14="http://schemas.microsoft.com/office/powerpoint/2010/main" val="3157698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2472F8-9713-4051-8798-5E6B24516B05}" type="datetimeFigureOut">
              <a:rPr lang="en-US" smtClean="0"/>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ED5634-1796-4EB5-82E6-F574FAE48157}" type="slidenum">
              <a:rPr lang="en-US" smtClean="0"/>
              <a:t>‹#›</a:t>
            </a:fld>
            <a:endParaRPr lang="en-US"/>
          </a:p>
        </p:txBody>
      </p:sp>
    </p:spTree>
    <p:extLst>
      <p:ext uri="{BB962C8B-B14F-4D97-AF65-F5344CB8AC3E}">
        <p14:creationId xmlns:p14="http://schemas.microsoft.com/office/powerpoint/2010/main" val="1637598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2472F8-9713-4051-8798-5E6B24516B05}" type="datetimeFigureOut">
              <a:rPr lang="en-US" smtClean="0"/>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ED5634-1796-4EB5-82E6-F574FAE48157}" type="slidenum">
              <a:rPr lang="en-US" smtClean="0"/>
              <a:t>‹#›</a:t>
            </a:fld>
            <a:endParaRPr lang="en-US"/>
          </a:p>
        </p:txBody>
      </p:sp>
    </p:spTree>
    <p:extLst>
      <p:ext uri="{BB962C8B-B14F-4D97-AF65-F5344CB8AC3E}">
        <p14:creationId xmlns:p14="http://schemas.microsoft.com/office/powerpoint/2010/main" val="243782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2472F8-9713-4051-8798-5E6B24516B05}" type="datetimeFigureOut">
              <a:rPr lang="en-US" smtClean="0"/>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ED5634-1796-4EB5-82E6-F574FAE48157}" type="slidenum">
              <a:rPr lang="en-US" smtClean="0"/>
              <a:t>‹#›</a:t>
            </a:fld>
            <a:endParaRPr lang="en-US"/>
          </a:p>
        </p:txBody>
      </p:sp>
    </p:spTree>
    <p:extLst>
      <p:ext uri="{BB962C8B-B14F-4D97-AF65-F5344CB8AC3E}">
        <p14:creationId xmlns:p14="http://schemas.microsoft.com/office/powerpoint/2010/main" val="1026721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2472F8-9713-4051-8798-5E6B24516B05}"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87ED5634-1796-4EB5-82E6-F574FAE48157}" type="slidenum">
              <a:rPr lang="en-US" smtClean="0"/>
              <a:t>‹#›</a:t>
            </a:fld>
            <a:endParaRPr lang="en-US"/>
          </a:p>
        </p:txBody>
      </p:sp>
    </p:spTree>
    <p:extLst>
      <p:ext uri="{BB962C8B-B14F-4D97-AF65-F5344CB8AC3E}">
        <p14:creationId xmlns:p14="http://schemas.microsoft.com/office/powerpoint/2010/main" val="329752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2472F8-9713-4051-8798-5E6B24516B05}" type="datetimeFigureOut">
              <a:rPr lang="en-US" smtClean="0"/>
              <a:t>11/17/2021</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87ED5634-1796-4EB5-82E6-F574FAE48157}" type="slidenum">
              <a:rPr lang="en-US" smtClean="0"/>
              <a:t>‹#›</a:t>
            </a:fld>
            <a:endParaRPr lang="en-US"/>
          </a:p>
        </p:txBody>
      </p:sp>
    </p:spTree>
    <p:extLst>
      <p:ext uri="{BB962C8B-B14F-4D97-AF65-F5344CB8AC3E}">
        <p14:creationId xmlns:p14="http://schemas.microsoft.com/office/powerpoint/2010/main" val="1529439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072472F8-9713-4051-8798-5E6B24516B05}" type="datetimeFigureOut">
              <a:rPr lang="en-US" smtClean="0"/>
              <a:t>11/17/2021</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87ED5634-1796-4EB5-82E6-F574FAE48157}" type="slidenum">
              <a:rPr lang="en-US" smtClean="0"/>
              <a:t>‹#›</a:t>
            </a:fld>
            <a:endParaRPr lang="en-US"/>
          </a:p>
        </p:txBody>
      </p:sp>
    </p:spTree>
    <p:extLst>
      <p:ext uri="{BB962C8B-B14F-4D97-AF65-F5344CB8AC3E}">
        <p14:creationId xmlns:p14="http://schemas.microsoft.com/office/powerpoint/2010/main" val="343306159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ourts.state.co.us/Forms/Forms_List.cfm?Form_Type_ID=205"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federalregister.gov/documents/2020/04/30/2020-09155/indian-child-welfare-act-designated-tribal-agents-for-service-of-notic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https://www.dihfs.org/" TargetMode="External"/><Relationship Id="rId3" Type="http://schemas.openxmlformats.org/officeDocument/2006/relationships/image" Target="../media/image4.png"/><Relationship Id="rId7" Type="http://schemas.openxmlformats.org/officeDocument/2006/relationships/hyperlink" Target="https://www.casey.org/who-we-are/locations/colorad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denverindiancenter.org/" TargetMode="External"/><Relationship Id="rId5" Type="http://schemas.openxmlformats.org/officeDocument/2006/relationships/hyperlink" Target="https://difrc.org/" TargetMode="External"/><Relationship Id="rId10" Type="http://schemas.openxmlformats.org/officeDocument/2006/relationships/image" Target="../media/image8.jpeg"/><Relationship Id="rId4" Type="http://schemas.microsoft.com/office/2007/relationships/hdphoto" Target="../media/hdphoto2.wdp"/><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7">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E230D1D-B149-4641-BB4C-073541D64C90}"/>
              </a:ext>
            </a:extLst>
          </p:cNvPr>
          <p:cNvSpPr>
            <a:spLocks noGrp="1"/>
          </p:cNvSpPr>
          <p:nvPr>
            <p:ph type="ctrTitle"/>
          </p:nvPr>
        </p:nvSpPr>
        <p:spPr>
          <a:xfrm>
            <a:off x="1051560" y="1110054"/>
            <a:ext cx="6558608" cy="4580300"/>
          </a:xfrm>
        </p:spPr>
        <p:txBody>
          <a:bodyPr>
            <a:normAutofit/>
          </a:bodyPr>
          <a:lstStyle/>
          <a:p>
            <a:pPr algn="r"/>
            <a:r>
              <a:rPr lang="en-US" sz="3600" dirty="0"/>
              <a:t>The Indian Child Welfare Act (ICWA) and its Impact on Family Law Cases in Colorado</a:t>
            </a:r>
          </a:p>
        </p:txBody>
      </p:sp>
      <p:sp>
        <p:nvSpPr>
          <p:cNvPr id="30" name="Rectangle 9">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1">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6D973AC-4B1F-446E-8A9A-34771EF455D1}"/>
              </a:ext>
            </a:extLst>
          </p:cNvPr>
          <p:cNvSpPr>
            <a:spLocks noGrp="1"/>
          </p:cNvSpPr>
          <p:nvPr>
            <p:ph type="subTitle" idx="1"/>
          </p:nvPr>
        </p:nvSpPr>
        <p:spPr>
          <a:xfrm>
            <a:off x="8091947" y="1678210"/>
            <a:ext cx="2989007" cy="3443988"/>
          </a:xfrm>
        </p:spPr>
        <p:txBody>
          <a:bodyPr anchor="ctr">
            <a:normAutofit/>
          </a:bodyPr>
          <a:lstStyle/>
          <a:p>
            <a:r>
              <a:rPr lang="en-US" sz="2000" dirty="0">
                <a:solidFill>
                  <a:srgbClr val="000000"/>
                </a:solidFill>
              </a:rPr>
              <a:t>Presented by Magistrate Michelle Haynes, 2</a:t>
            </a:r>
            <a:r>
              <a:rPr lang="en-US" sz="2000" baseline="30000" dirty="0">
                <a:solidFill>
                  <a:srgbClr val="000000"/>
                </a:solidFill>
              </a:rPr>
              <a:t>nd</a:t>
            </a:r>
            <a:r>
              <a:rPr lang="en-US" sz="2000" dirty="0">
                <a:solidFill>
                  <a:srgbClr val="000000"/>
                </a:solidFill>
              </a:rPr>
              <a:t> JD and Lisa Shellenberger, Setter Roche Smith and Shellenberger, LLP</a:t>
            </a:r>
          </a:p>
        </p:txBody>
      </p:sp>
      <p:sp>
        <p:nvSpPr>
          <p:cNvPr id="33" name="Rectangle 13">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17" name="Oval 16">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976663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2DA7B-02C9-4A22-AE65-169DF294904A}"/>
              </a:ext>
            </a:extLst>
          </p:cNvPr>
          <p:cNvSpPr>
            <a:spLocks noGrp="1"/>
          </p:cNvSpPr>
          <p:nvPr>
            <p:ph type="title"/>
          </p:nvPr>
        </p:nvSpPr>
        <p:spPr>
          <a:xfrm>
            <a:off x="1069848" y="484632"/>
            <a:ext cx="10058400" cy="1609344"/>
          </a:xfrm>
        </p:spPr>
        <p:txBody>
          <a:bodyPr>
            <a:normAutofit/>
          </a:bodyPr>
          <a:lstStyle/>
          <a:p>
            <a:r>
              <a:rPr lang="en-US" dirty="0"/>
              <a:t>Inquiry – if parties say “yes”</a:t>
            </a:r>
          </a:p>
        </p:txBody>
      </p:sp>
      <p:sp>
        <p:nvSpPr>
          <p:cNvPr id="4" name="Content Placeholder 3">
            <a:extLst>
              <a:ext uri="{FF2B5EF4-FFF2-40B4-BE49-F238E27FC236}">
                <a16:creationId xmlns:a16="http://schemas.microsoft.com/office/drawing/2014/main" id="{A7F5F08A-5B19-4169-840A-65A900357E50}"/>
              </a:ext>
            </a:extLst>
          </p:cNvPr>
          <p:cNvSpPr>
            <a:spLocks noGrp="1"/>
          </p:cNvSpPr>
          <p:nvPr>
            <p:ph idx="1"/>
          </p:nvPr>
        </p:nvSpPr>
        <p:spPr/>
        <p:txBody>
          <a:bodyPr>
            <a:normAutofit fontScale="92500"/>
          </a:bodyPr>
          <a:lstStyle/>
          <a:p>
            <a:pPr lvl="0"/>
            <a:r>
              <a:rPr lang="en-US" sz="2400" dirty="0"/>
              <a:t>Parties shall complete ICWA Assessment form (</a:t>
            </a:r>
            <a:r>
              <a:rPr lang="en-US" sz="2400" dirty="0">
                <a:hlinkClick r:id="rId2"/>
              </a:rPr>
              <a:t>JDF 1350</a:t>
            </a:r>
            <a:r>
              <a:rPr lang="en-US" sz="2400" dirty="0"/>
              <a:t>)</a:t>
            </a:r>
          </a:p>
          <a:p>
            <a:pPr lvl="0"/>
            <a:r>
              <a:rPr lang="en-US" sz="2400" dirty="0"/>
              <a:t>If the Tribe is unknown, ask regarding larger tribal affiliation and geographic location.</a:t>
            </a:r>
          </a:p>
          <a:p>
            <a:pPr lvl="0"/>
            <a:r>
              <a:rPr lang="en-US" sz="2400" dirty="0"/>
              <a:t>If there is </a:t>
            </a:r>
            <a:r>
              <a:rPr lang="en-US" sz="2400" i="1" dirty="0"/>
              <a:t>reason to know </a:t>
            </a:r>
            <a:r>
              <a:rPr lang="en-US" sz="2400" dirty="0"/>
              <a:t>the child is an Indian child, but the court has not heard directly from the Indian child’s tribe or does not have sufficient information to determine if child is an Indian child, the court must:</a:t>
            </a:r>
          </a:p>
          <a:p>
            <a:pPr marL="548640" lvl="2" indent="0">
              <a:buNone/>
            </a:pPr>
            <a:endParaRPr lang="en-US" sz="2000" dirty="0"/>
          </a:p>
          <a:p>
            <a:pPr lvl="2"/>
            <a:r>
              <a:rPr lang="en-US" sz="2000" dirty="0"/>
              <a:t>Confirm that the party used due diligence to identify and work with the Tribe(s) to verify whether the child is in fact a member or eligible for membership.</a:t>
            </a:r>
          </a:p>
          <a:p>
            <a:pPr lvl="2"/>
            <a:r>
              <a:rPr lang="en-US" sz="2000" dirty="0"/>
              <a:t>Treat the child as an Indian child unless and until it is determined on the record that the child does not meet the definition of an Indian child.  25 C.F.R. § 23.107(b).</a:t>
            </a:r>
          </a:p>
        </p:txBody>
      </p:sp>
    </p:spTree>
    <p:extLst>
      <p:ext uri="{BB962C8B-B14F-4D97-AF65-F5344CB8AC3E}">
        <p14:creationId xmlns:p14="http://schemas.microsoft.com/office/powerpoint/2010/main" val="2626168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4A546-C219-4254-81A0-A033E3829F41}"/>
              </a:ext>
            </a:extLst>
          </p:cNvPr>
          <p:cNvSpPr>
            <a:spLocks noGrp="1"/>
          </p:cNvSpPr>
          <p:nvPr>
            <p:ph type="title"/>
          </p:nvPr>
        </p:nvSpPr>
        <p:spPr/>
        <p:txBody>
          <a:bodyPr>
            <a:normAutofit/>
          </a:bodyPr>
          <a:lstStyle/>
          <a:p>
            <a:r>
              <a:rPr lang="en-US" b="1" dirty="0"/>
              <a:t>Additional due diligence regarding ICWA</a:t>
            </a:r>
            <a:endParaRPr lang="en-US" dirty="0"/>
          </a:p>
        </p:txBody>
      </p:sp>
      <p:sp>
        <p:nvSpPr>
          <p:cNvPr id="3" name="Content Placeholder 2">
            <a:extLst>
              <a:ext uri="{FF2B5EF4-FFF2-40B4-BE49-F238E27FC236}">
                <a16:creationId xmlns:a16="http://schemas.microsoft.com/office/drawing/2014/main" id="{EEE05C40-32A8-4075-9A76-2688DB0E0E40}"/>
              </a:ext>
            </a:extLst>
          </p:cNvPr>
          <p:cNvSpPr>
            <a:spLocks noGrp="1"/>
          </p:cNvSpPr>
          <p:nvPr>
            <p:ph idx="1"/>
          </p:nvPr>
        </p:nvSpPr>
        <p:spPr/>
        <p:txBody>
          <a:bodyPr>
            <a:normAutofit/>
          </a:bodyPr>
          <a:lstStyle/>
          <a:p>
            <a:r>
              <a:rPr lang="en-US" dirty="0"/>
              <a:t>Example:</a:t>
            </a:r>
          </a:p>
          <a:p>
            <a:r>
              <a:rPr lang="en-US" dirty="0"/>
              <a:t>The Court finds it has </a:t>
            </a:r>
            <a:r>
              <a:rPr lang="en-US" i="1" dirty="0"/>
              <a:t>reason to know </a:t>
            </a:r>
            <a:r>
              <a:rPr lang="en-US" dirty="0"/>
              <a:t>that the Minor may be an Indian Child as defined by the Indian Child Welfare Act under 25 U.S.C. § 1901 et seq. but does not have sufficient evidence to make a determination, therefore, the Court is treating the Minor as an Indian Child until further determination is made.</a:t>
            </a:r>
          </a:p>
          <a:p>
            <a:r>
              <a:rPr lang="en-US" dirty="0"/>
              <a:t>The Court further orders:</a:t>
            </a:r>
          </a:p>
          <a:p>
            <a:pPr lvl="2"/>
            <a:r>
              <a:rPr lang="en-US" b="1" u="sng" dirty="0"/>
              <a:t>	________</a:t>
            </a:r>
            <a:r>
              <a:rPr lang="en-US" u="sng" dirty="0"/>
              <a:t> </a:t>
            </a:r>
            <a:r>
              <a:rPr lang="en-US" dirty="0"/>
              <a:t>shall complete the ICWA Assessment form (JDF 1350) and file it with the Court within</a:t>
            </a:r>
            <a:r>
              <a:rPr lang="en-US" b="1" dirty="0"/>
              <a:t> ______</a:t>
            </a:r>
            <a:r>
              <a:rPr lang="en-US" dirty="0"/>
              <a:t> days.</a:t>
            </a:r>
          </a:p>
          <a:p>
            <a:pPr lvl="2"/>
            <a:r>
              <a:rPr lang="en-US" dirty="0"/>
              <a:t>Counsel for Petitioner shall be responsible for providing Notice to the tribe and filing proof of notice with the Court at least 14 days before next scheduled hearing date. </a:t>
            </a:r>
          </a:p>
          <a:p>
            <a:pPr lvl="2"/>
            <a:r>
              <a:rPr lang="en-US" dirty="0"/>
              <a:t>Because the petitioning party is unrepresented, the Court shall provide proper notice pursuant to the ICWA to any identified Tribes. </a:t>
            </a:r>
          </a:p>
        </p:txBody>
      </p:sp>
    </p:spTree>
    <p:extLst>
      <p:ext uri="{BB962C8B-B14F-4D97-AF65-F5344CB8AC3E}">
        <p14:creationId xmlns:p14="http://schemas.microsoft.com/office/powerpoint/2010/main" val="1325565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3FC1-6627-45BE-8409-12984C3A9603}"/>
              </a:ext>
            </a:extLst>
          </p:cNvPr>
          <p:cNvSpPr>
            <a:spLocks noGrp="1"/>
          </p:cNvSpPr>
          <p:nvPr>
            <p:ph type="title"/>
          </p:nvPr>
        </p:nvSpPr>
        <p:spPr>
          <a:xfrm>
            <a:off x="1069848" y="180753"/>
            <a:ext cx="10058400" cy="1307805"/>
          </a:xfrm>
        </p:spPr>
        <p:txBody>
          <a:bodyPr>
            <a:normAutofit fontScale="90000"/>
          </a:bodyPr>
          <a:lstStyle/>
          <a:p>
            <a:r>
              <a:rPr lang="en-US" dirty="0"/>
              <a:t>Example Minute Orders for ISC</a:t>
            </a:r>
          </a:p>
        </p:txBody>
      </p:sp>
      <p:sp>
        <p:nvSpPr>
          <p:cNvPr id="3" name="Content Placeholder 2">
            <a:extLst>
              <a:ext uri="{FF2B5EF4-FFF2-40B4-BE49-F238E27FC236}">
                <a16:creationId xmlns:a16="http://schemas.microsoft.com/office/drawing/2014/main" id="{8D5FCB7C-E8C3-44E7-B4E7-5F59A89E6943}"/>
              </a:ext>
            </a:extLst>
          </p:cNvPr>
          <p:cNvSpPr>
            <a:spLocks noGrp="1"/>
          </p:cNvSpPr>
          <p:nvPr>
            <p:ph idx="1"/>
          </p:nvPr>
        </p:nvSpPr>
        <p:spPr>
          <a:xfrm>
            <a:off x="1069848" y="1371601"/>
            <a:ext cx="10058400" cy="4800600"/>
          </a:xfrm>
        </p:spPr>
        <p:txBody>
          <a:bodyPr>
            <a:normAutofit/>
          </a:bodyPr>
          <a:lstStyle/>
          <a:p>
            <a:pPr marL="0" indent="0">
              <a:buNone/>
            </a:pPr>
            <a:r>
              <a:rPr lang="en-US" sz="1900" b="1" dirty="0"/>
              <a:t>If FCF</a:t>
            </a:r>
          </a:p>
          <a:p>
            <a:r>
              <a:rPr lang="en-US" sz="1800" dirty="0"/>
              <a:t>FCF inquires as to Native American Heritage. Party states that (parent or family member) has Native American Ancestry with the _________ tribe. FCF provides the ICWA Assessment packet to (parent) and requests that the packet be completed and returned to the FCF/CT by the next SSC/court date.</a:t>
            </a:r>
          </a:p>
          <a:p>
            <a:r>
              <a:rPr lang="en-US" sz="1800" dirty="0"/>
              <a:t>FCF inquires as to Native American Heritage. Parent(s) deny having any Native American Heritage. Parent(s) tender a Declaration of Non-Indian Heritage to the FCF.</a:t>
            </a:r>
          </a:p>
          <a:p>
            <a:pPr marL="0" indent="0">
              <a:buNone/>
            </a:pPr>
            <a:r>
              <a:rPr lang="en-US" sz="1900" b="1" dirty="0"/>
              <a:t>If JO</a:t>
            </a:r>
          </a:p>
          <a:p>
            <a:r>
              <a:rPr lang="en-US" sz="1800" dirty="0"/>
              <a:t>CT inquires as to Native American Heritage. Party states (parent or family member) has Native American Ancestry with the _______ tribe. CT finds Native American ancestry does apply as to (name of parent). CT orders an ICWA investigation as to parent. CT orders the ICWA packet to be completed and returned to the CT by the next court date.</a:t>
            </a:r>
          </a:p>
          <a:p>
            <a:r>
              <a:rPr lang="en-US" sz="1800" dirty="0"/>
              <a:t>CT inquires as to Native American Heritage. Parties deny having any Native American Heritage. CT finds Native American ancestry does not apply as to (parent’s names). Parents tender a Declaration of Non-Indian Heritage to the CT.</a:t>
            </a:r>
          </a:p>
          <a:p>
            <a:endParaRPr lang="en-US" dirty="0"/>
          </a:p>
        </p:txBody>
      </p:sp>
    </p:spTree>
    <p:extLst>
      <p:ext uri="{BB962C8B-B14F-4D97-AF65-F5344CB8AC3E}">
        <p14:creationId xmlns:p14="http://schemas.microsoft.com/office/powerpoint/2010/main" val="2140228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BA80A-8EAB-489C-B59B-3B3FBAACCEE0}"/>
              </a:ext>
            </a:extLst>
          </p:cNvPr>
          <p:cNvSpPr>
            <a:spLocks noGrp="1"/>
          </p:cNvSpPr>
          <p:nvPr>
            <p:ph type="title"/>
          </p:nvPr>
        </p:nvSpPr>
        <p:spPr/>
        <p:txBody>
          <a:bodyPr/>
          <a:lstStyle/>
          <a:p>
            <a:r>
              <a:rPr lang="en-US" dirty="0"/>
              <a:t>Ongoing duty</a:t>
            </a:r>
          </a:p>
        </p:txBody>
      </p:sp>
      <p:sp>
        <p:nvSpPr>
          <p:cNvPr id="3" name="Content Placeholder 2">
            <a:extLst>
              <a:ext uri="{FF2B5EF4-FFF2-40B4-BE49-F238E27FC236}">
                <a16:creationId xmlns:a16="http://schemas.microsoft.com/office/drawing/2014/main" id="{9ABA5D44-E0F6-437E-B355-89AA635B301A}"/>
              </a:ext>
            </a:extLst>
          </p:cNvPr>
          <p:cNvSpPr>
            <a:spLocks noGrp="1"/>
          </p:cNvSpPr>
          <p:nvPr>
            <p:ph idx="1"/>
          </p:nvPr>
        </p:nvSpPr>
        <p:spPr/>
        <p:txBody>
          <a:bodyPr/>
          <a:lstStyle/>
          <a:p>
            <a:r>
              <a:rPr lang="en-US" dirty="0"/>
              <a:t>ICWA can apply later in proceedings if parties become aware of information they previously did not have.</a:t>
            </a:r>
          </a:p>
          <a:p>
            <a:r>
              <a:rPr lang="en-US" dirty="0"/>
              <a:t>Example: The court orders that if parties become aware of new information, such that they have reason to know that the minor is an Indian child, they have an ongoing duty to provide such information to the Court.</a:t>
            </a:r>
          </a:p>
          <a:p>
            <a:r>
              <a:rPr lang="en-US" dirty="0"/>
              <a:t>As a result, the court’s findings regarding applicability of ICWA may change throughout pendency of proceedings.</a:t>
            </a:r>
          </a:p>
          <a:p>
            <a:pPr marL="274320" lvl="1" indent="0">
              <a:buNone/>
            </a:pPr>
            <a:endParaRPr lang="en-US" dirty="0"/>
          </a:p>
          <a:p>
            <a:pPr lvl="1"/>
            <a:r>
              <a:rPr lang="en-US" dirty="0" err="1"/>
              <a:t>Ie</a:t>
            </a:r>
            <a:r>
              <a:rPr lang="en-US" dirty="0"/>
              <a:t>. If application for tribal enrollment is filed during proceedings, and child becomes enrolled during the case (when biological parent is </a:t>
            </a:r>
            <a:r>
              <a:rPr lang="en-US" i="1" dirty="0"/>
              <a:t>not</a:t>
            </a:r>
            <a:r>
              <a:rPr lang="en-US" dirty="0"/>
              <a:t> enrolled), then ICWA would apply after enrollment is approved.</a:t>
            </a:r>
          </a:p>
          <a:p>
            <a:endParaRPr lang="en-US" dirty="0"/>
          </a:p>
        </p:txBody>
      </p:sp>
    </p:spTree>
    <p:extLst>
      <p:ext uri="{BB962C8B-B14F-4D97-AF65-F5344CB8AC3E}">
        <p14:creationId xmlns:p14="http://schemas.microsoft.com/office/powerpoint/2010/main" val="2898864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B801FEC4-CB74-4FD2-BFD5-C571D5E73089}"/>
              </a:ext>
            </a:extLst>
          </p:cNvPr>
          <p:cNvSpPr>
            <a:spLocks noGrp="1"/>
          </p:cNvSpPr>
          <p:nvPr>
            <p:ph type="title"/>
          </p:nvPr>
        </p:nvSpPr>
        <p:spPr>
          <a:xfrm>
            <a:off x="643468" y="643466"/>
            <a:ext cx="3686312" cy="5528734"/>
          </a:xfrm>
        </p:spPr>
        <p:txBody>
          <a:bodyPr>
            <a:normAutofit/>
          </a:bodyPr>
          <a:lstStyle/>
          <a:p>
            <a:pPr algn="r"/>
            <a:r>
              <a:rPr lang="en-US" dirty="0">
                <a:solidFill>
                  <a:srgbClr val="FFFFFF"/>
                </a:solidFill>
              </a:rPr>
              <a:t>ICWA Notice</a:t>
            </a:r>
          </a:p>
        </p:txBody>
      </p:sp>
      <p:sp>
        <p:nvSpPr>
          <p:cNvPr id="3" name="Content Placeholder 2">
            <a:extLst>
              <a:ext uri="{FF2B5EF4-FFF2-40B4-BE49-F238E27FC236}">
                <a16:creationId xmlns:a16="http://schemas.microsoft.com/office/drawing/2014/main" id="{34B56E8A-3C4B-4D26-81A4-4DC7AF4DC870}"/>
              </a:ext>
            </a:extLst>
          </p:cNvPr>
          <p:cNvSpPr>
            <a:spLocks noGrp="1"/>
          </p:cNvSpPr>
          <p:nvPr>
            <p:ph idx="1"/>
          </p:nvPr>
        </p:nvSpPr>
        <p:spPr>
          <a:xfrm>
            <a:off x="4651513" y="0"/>
            <a:ext cx="7327127" cy="6857999"/>
          </a:xfrm>
        </p:spPr>
        <p:txBody>
          <a:bodyPr anchor="ctr">
            <a:normAutofit/>
          </a:bodyPr>
          <a:lstStyle/>
          <a:p>
            <a:pPr lvl="0"/>
            <a:r>
              <a:rPr lang="en-US" sz="1800" dirty="0">
                <a:latin typeface="Dante" panose="02020502050200020203" pitchFamily="18" charset="0"/>
              </a:rPr>
              <a:t>Who completes Notice?</a:t>
            </a:r>
          </a:p>
          <a:p>
            <a:pPr lvl="1"/>
            <a:r>
              <a:rPr lang="en-US" dirty="0">
                <a:latin typeface="Dante" panose="02020502050200020203" pitchFamily="18" charset="0"/>
              </a:rPr>
              <a:t>Petitioner (if represented by counsel)</a:t>
            </a:r>
          </a:p>
          <a:p>
            <a:pPr lvl="1"/>
            <a:r>
              <a:rPr lang="en-US" dirty="0">
                <a:latin typeface="Dante" panose="02020502050200020203" pitchFamily="18" charset="0"/>
              </a:rPr>
              <a:t>Court (if petitioner is</a:t>
            </a:r>
            <a:r>
              <a:rPr lang="en-US" i="1" dirty="0">
                <a:latin typeface="Dante" panose="02020502050200020203" pitchFamily="18" charset="0"/>
              </a:rPr>
              <a:t> pro se</a:t>
            </a:r>
            <a:r>
              <a:rPr lang="en-US" dirty="0">
                <a:latin typeface="Dante" panose="02020502050200020203" pitchFamily="18" charset="0"/>
              </a:rPr>
              <a:t>) or</a:t>
            </a:r>
          </a:p>
          <a:p>
            <a:pPr lvl="1"/>
            <a:r>
              <a:rPr lang="en-US" dirty="0">
                <a:latin typeface="Dante" panose="02020502050200020203" pitchFamily="18" charset="0"/>
              </a:rPr>
              <a:t>Other (such as case manager or Child’s Legal Representative) </a:t>
            </a:r>
          </a:p>
          <a:p>
            <a:r>
              <a:rPr lang="en-US" sz="1800" dirty="0">
                <a:latin typeface="Dante" panose="02020502050200020203" pitchFamily="18" charset="0"/>
              </a:rPr>
              <a:t>Notify parents, Indian custodian, and Tribe(s) of the proceedings by </a:t>
            </a:r>
            <a:r>
              <a:rPr lang="en-US" sz="1800" b="1" dirty="0">
                <a:latin typeface="Dante" panose="02020502050200020203" pitchFamily="18" charset="0"/>
              </a:rPr>
              <a:t>registered or certified mail, with return receipt requested</a:t>
            </a:r>
            <a:r>
              <a:rPr lang="en-US" sz="1800" dirty="0">
                <a:latin typeface="Dante" panose="02020502050200020203" pitchFamily="18" charset="0"/>
              </a:rPr>
              <a:t>. Copies of all Notices must be sent to the BIA.  25 C.F.R. §23.11(a).</a:t>
            </a:r>
            <a:endParaRPr lang="en-US" sz="1600" dirty="0">
              <a:latin typeface="Dante" panose="02020502050200020203" pitchFamily="18" charset="0"/>
            </a:endParaRPr>
          </a:p>
          <a:p>
            <a:pPr lvl="0"/>
            <a:r>
              <a:rPr lang="en-US" sz="1800" dirty="0">
                <a:latin typeface="Dante" panose="02020502050200020203" pitchFamily="18" charset="0"/>
              </a:rPr>
              <a:t>The Notice must include information about the child, and if known, his or her parents and lineal ancestors, information on the proceeding and hearing date, and statements related to the tribe’s rights. For Notice requirements, see 25 CFR § 23.111.</a:t>
            </a:r>
          </a:p>
          <a:p>
            <a:pPr lvl="0"/>
            <a:r>
              <a:rPr lang="en-US" sz="1800" dirty="0">
                <a:latin typeface="Dante" panose="02020502050200020203" pitchFamily="18" charset="0"/>
              </a:rPr>
              <a:t>When a participant identifies only a tribal ancestral group, Notice must be sent to each of the tribes in that ancestral group or geographic area. If no tribe or tribal affiliation can be ascertained, Notice must be sent to the appropriate BIA Regional Director. 25 U.S.C. § 23.111(e). See </a:t>
            </a:r>
            <a:r>
              <a:rPr lang="en-US" sz="1800" dirty="0">
                <a:latin typeface="Dante" panose="02020502050200020203" pitchFamily="18" charset="0"/>
                <a:hlinkClick r:id="rId4"/>
              </a:rPr>
              <a:t>Federal Register.</a:t>
            </a:r>
            <a:endParaRPr lang="en-US" sz="1800" dirty="0">
              <a:latin typeface="Dante" panose="02020502050200020203" pitchFamily="18" charset="0"/>
            </a:endParaRPr>
          </a:p>
          <a:p>
            <a:pPr lvl="0"/>
            <a:r>
              <a:rPr lang="en-US" sz="1800" dirty="0">
                <a:latin typeface="Dante" panose="02020502050200020203" pitchFamily="18" charset="0"/>
              </a:rPr>
              <a:t>Emergency?  If motion to restrict and there is reason to know the child is an Indian child, ICWA Notice requirements are triggered. If unable to provide Notice prior to the hearing, Notice may be provided after hearing. </a:t>
            </a:r>
          </a:p>
          <a:p>
            <a:pPr lvl="0"/>
            <a:r>
              <a:rPr lang="en-US" sz="1800" dirty="0">
                <a:latin typeface="Dante" panose="02020502050200020203" pitchFamily="18" charset="0"/>
              </a:rPr>
              <a:t>Hearing on APR cannot be held until at least </a:t>
            </a:r>
            <a:r>
              <a:rPr lang="en-US" sz="1800" b="1" dirty="0">
                <a:latin typeface="Dante" panose="02020502050200020203" pitchFamily="18" charset="0"/>
              </a:rPr>
              <a:t>10 days</a:t>
            </a:r>
            <a:r>
              <a:rPr lang="en-US" sz="1800" dirty="0">
                <a:latin typeface="Dante" panose="02020502050200020203" pitchFamily="18" charset="0"/>
              </a:rPr>
              <a:t> after receipt of Notice.  Parent, custodian, or Tribe shall be granted up to </a:t>
            </a:r>
            <a:r>
              <a:rPr lang="en-US" sz="1800" b="1" dirty="0">
                <a:latin typeface="Dante" panose="02020502050200020203" pitchFamily="18" charset="0"/>
              </a:rPr>
              <a:t>20 additional days </a:t>
            </a:r>
            <a:r>
              <a:rPr lang="en-US" sz="1800" dirty="0">
                <a:latin typeface="Dante" panose="02020502050200020203" pitchFamily="18" charset="0"/>
              </a:rPr>
              <a:t>to prepare for proceedings after receipt of Notice if requested.  25 U.S.C. § 1912(a).</a:t>
            </a:r>
          </a:p>
        </p:txBody>
      </p:sp>
      <p:sp>
        <p:nvSpPr>
          <p:cNvPr id="23" name="Oval 22">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97298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00DB65CC-5C14-40A8-80CF-0BC246110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B870B-8D28-4499-8393-88C0021F85C8}"/>
              </a:ext>
            </a:extLst>
          </p:cNvPr>
          <p:cNvSpPr>
            <a:spLocks noGrp="1"/>
          </p:cNvSpPr>
          <p:nvPr>
            <p:ph type="title"/>
          </p:nvPr>
        </p:nvSpPr>
        <p:spPr>
          <a:xfrm>
            <a:off x="382280" y="484632"/>
            <a:ext cx="6743844" cy="1609344"/>
          </a:xfrm>
        </p:spPr>
        <p:txBody>
          <a:bodyPr>
            <a:normAutofit/>
          </a:bodyPr>
          <a:lstStyle/>
          <a:p>
            <a:r>
              <a:rPr lang="en-US" dirty="0"/>
              <a:t>Determine if child is “Indian child”</a:t>
            </a:r>
          </a:p>
        </p:txBody>
      </p:sp>
      <p:sp>
        <p:nvSpPr>
          <p:cNvPr id="3" name="Content Placeholder 2">
            <a:extLst>
              <a:ext uri="{FF2B5EF4-FFF2-40B4-BE49-F238E27FC236}">
                <a16:creationId xmlns:a16="http://schemas.microsoft.com/office/drawing/2014/main" id="{A14101AB-A4CB-454E-8F03-BF4361ACC69C}"/>
              </a:ext>
            </a:extLst>
          </p:cNvPr>
          <p:cNvSpPr>
            <a:spLocks noGrp="1"/>
          </p:cNvSpPr>
          <p:nvPr>
            <p:ph idx="1"/>
          </p:nvPr>
        </p:nvSpPr>
        <p:spPr>
          <a:xfrm>
            <a:off x="382279" y="2121408"/>
            <a:ext cx="6743845" cy="4050792"/>
          </a:xfrm>
        </p:spPr>
        <p:txBody>
          <a:bodyPr>
            <a:normAutofit/>
          </a:bodyPr>
          <a:lstStyle/>
          <a:p>
            <a:r>
              <a:rPr lang="en-US" sz="1800" b="1" dirty="0"/>
              <a:t>Who determines?</a:t>
            </a:r>
          </a:p>
          <a:p>
            <a:pPr lvl="1"/>
            <a:r>
              <a:rPr lang="en-US" dirty="0"/>
              <a:t>Indian Tribe determines whether the child is a member or eligible for membership - solely within the jurisdiction and authority of the Tribe. </a:t>
            </a:r>
          </a:p>
          <a:p>
            <a:pPr lvl="1"/>
            <a:r>
              <a:rPr lang="en-US" dirty="0"/>
              <a:t>Court determines whether the child meets the definition of an Indian child for purposes of the DR proceeding and based on information provided by the Tribe and the parties. </a:t>
            </a:r>
          </a:p>
          <a:p>
            <a:pPr lvl="2"/>
            <a:r>
              <a:rPr lang="en-US" dirty="0"/>
              <a:t>Indian child: a) an enrolled member of Indian tribe; OR b) eligible for membership AND is the biological child of an enrolled member.</a:t>
            </a:r>
          </a:p>
          <a:p>
            <a:pPr lvl="1"/>
            <a:r>
              <a:rPr lang="en-US" dirty="0"/>
              <a:t>The court may make its own determination based on the information before the court if multiple inquiries to the Tribe without response.</a:t>
            </a:r>
            <a:r>
              <a:rPr lang="en-US" b="1" i="1" dirty="0"/>
              <a:t> </a:t>
            </a:r>
          </a:p>
          <a:p>
            <a:pPr lvl="2"/>
            <a:r>
              <a:rPr lang="en-US" b="1" dirty="0"/>
              <a:t>The court must make a clear determination on the record as to whether child is an “Indian child.” </a:t>
            </a:r>
          </a:p>
          <a:p>
            <a:pPr lvl="1"/>
            <a:endParaRPr lang="en-US" dirty="0"/>
          </a:p>
        </p:txBody>
      </p:sp>
      <p:grpSp>
        <p:nvGrpSpPr>
          <p:cNvPr id="11" name="Group 13">
            <a:extLst>
              <a:ext uri="{FF2B5EF4-FFF2-40B4-BE49-F238E27FC236}">
                <a16:creationId xmlns:a16="http://schemas.microsoft.com/office/drawing/2014/main" id="{870D3EC9-277D-4DFB-90A3-9F5F5F9293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10D6A74E-11DD-496C-A37C-9F1EC3F3E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C76A5638-2332-43A3-A49E-71C617413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Picture 4" descr="A person kissing a person's cheek&#10;&#10;Description automatically generated with medium confidence">
            <a:extLst>
              <a:ext uri="{FF2B5EF4-FFF2-40B4-BE49-F238E27FC236}">
                <a16:creationId xmlns:a16="http://schemas.microsoft.com/office/drawing/2014/main" id="{EAB674F9-4BF8-43BC-B921-DD8FE7FA9AB2}"/>
              </a:ext>
            </a:extLst>
          </p:cNvPr>
          <p:cNvPicPr>
            <a:picLocks noChangeAspect="1"/>
          </p:cNvPicPr>
          <p:nvPr/>
        </p:nvPicPr>
        <p:blipFill rotWithShape="1">
          <a:blip r:embed="rId6">
            <a:extLst>
              <a:ext uri="{28A0092B-C50C-407E-A947-70E740481C1C}">
                <a14:useLocalDpi xmlns:a14="http://schemas.microsoft.com/office/drawing/2010/main" val="0"/>
              </a:ext>
            </a:extLst>
          </a:blip>
          <a:srcRect l="17886" r="32868"/>
          <a:stretch/>
        </p:blipFill>
        <p:spPr>
          <a:xfrm>
            <a:off x="7126124" y="0"/>
            <a:ext cx="5065876" cy="6858000"/>
          </a:xfrm>
          <a:prstGeom prst="rect">
            <a:avLst/>
          </a:prstGeom>
        </p:spPr>
      </p:pic>
    </p:spTree>
    <p:extLst>
      <p:ext uri="{BB962C8B-B14F-4D97-AF65-F5344CB8AC3E}">
        <p14:creationId xmlns:p14="http://schemas.microsoft.com/office/powerpoint/2010/main" val="1273541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60254-F5F9-4DAF-916E-30E88730AF67}"/>
              </a:ext>
            </a:extLst>
          </p:cNvPr>
          <p:cNvSpPr>
            <a:spLocks noGrp="1"/>
          </p:cNvSpPr>
          <p:nvPr>
            <p:ph type="title"/>
          </p:nvPr>
        </p:nvSpPr>
        <p:spPr/>
        <p:txBody>
          <a:bodyPr/>
          <a:lstStyle/>
          <a:p>
            <a:r>
              <a:rPr lang="en-US" b="1" dirty="0"/>
              <a:t>Following further inquiry, ICWA not founded </a:t>
            </a:r>
            <a:endParaRPr lang="en-US" dirty="0"/>
          </a:p>
        </p:txBody>
      </p:sp>
      <p:sp>
        <p:nvSpPr>
          <p:cNvPr id="3" name="Content Placeholder 2">
            <a:extLst>
              <a:ext uri="{FF2B5EF4-FFF2-40B4-BE49-F238E27FC236}">
                <a16:creationId xmlns:a16="http://schemas.microsoft.com/office/drawing/2014/main" id="{20682A82-A6F2-4192-8E20-96FCC5012F35}"/>
              </a:ext>
            </a:extLst>
          </p:cNvPr>
          <p:cNvSpPr>
            <a:spLocks noGrp="1"/>
          </p:cNvSpPr>
          <p:nvPr>
            <p:ph idx="1"/>
          </p:nvPr>
        </p:nvSpPr>
        <p:spPr/>
        <p:txBody>
          <a:bodyPr/>
          <a:lstStyle/>
          <a:p>
            <a:r>
              <a:rPr lang="en-US" dirty="0"/>
              <a:t>The Court previously found further inquiry was needed but based on further information, the court now finds the Minor is not an Indian Child as defined by ICWA.  This is because:</a:t>
            </a:r>
          </a:p>
          <a:p>
            <a:endParaRPr lang="en-US" dirty="0"/>
          </a:p>
          <a:p>
            <a:pPr lvl="2"/>
            <a:r>
              <a:rPr lang="en-US" dirty="0"/>
              <a:t>Notice pursuant to ICWA was proper and all tribes receiving notice have provided information that the child is not an Indian child.</a:t>
            </a:r>
          </a:p>
          <a:p>
            <a:pPr marL="0" indent="0">
              <a:buNone/>
            </a:pPr>
            <a:r>
              <a:rPr lang="en-US" dirty="0"/>
              <a:t>OR</a:t>
            </a:r>
          </a:p>
          <a:p>
            <a:pPr lvl="2"/>
            <a:r>
              <a:rPr lang="en-US" dirty="0"/>
              <a:t>Notice pursuant to ICWA was proper, and although not all tribes receiving notice have provided a determination whether the minor is an Indian child, the court finds that due diligence to obtain this information was made. Based upon information known, child is not an Indian child.</a:t>
            </a:r>
          </a:p>
        </p:txBody>
      </p:sp>
    </p:spTree>
    <p:extLst>
      <p:ext uri="{BB962C8B-B14F-4D97-AF65-F5344CB8AC3E}">
        <p14:creationId xmlns:p14="http://schemas.microsoft.com/office/powerpoint/2010/main" val="800445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9E05-2538-45EB-9A78-BC7061E44AEA}"/>
              </a:ext>
            </a:extLst>
          </p:cNvPr>
          <p:cNvSpPr>
            <a:spLocks noGrp="1"/>
          </p:cNvSpPr>
          <p:nvPr>
            <p:ph type="title"/>
          </p:nvPr>
        </p:nvSpPr>
        <p:spPr/>
        <p:txBody>
          <a:bodyPr/>
          <a:lstStyle/>
          <a:p>
            <a:r>
              <a:rPr lang="en-US" b="1" dirty="0"/>
              <a:t>ICWA Founded</a:t>
            </a:r>
            <a:endParaRPr lang="en-US" dirty="0"/>
          </a:p>
        </p:txBody>
      </p:sp>
      <p:sp>
        <p:nvSpPr>
          <p:cNvPr id="3" name="Content Placeholder 2">
            <a:extLst>
              <a:ext uri="{FF2B5EF4-FFF2-40B4-BE49-F238E27FC236}">
                <a16:creationId xmlns:a16="http://schemas.microsoft.com/office/drawing/2014/main" id="{2CE8881C-D439-446F-B1DB-F83DDF56B024}"/>
              </a:ext>
            </a:extLst>
          </p:cNvPr>
          <p:cNvSpPr>
            <a:spLocks noGrp="1"/>
          </p:cNvSpPr>
          <p:nvPr>
            <p:ph idx="1"/>
          </p:nvPr>
        </p:nvSpPr>
        <p:spPr/>
        <p:txBody>
          <a:bodyPr>
            <a:normAutofit/>
          </a:bodyPr>
          <a:lstStyle/>
          <a:p>
            <a:r>
              <a:rPr lang="en-US" dirty="0"/>
              <a:t>Court enters order finding:</a:t>
            </a:r>
          </a:p>
          <a:p>
            <a:endParaRPr lang="en-US" dirty="0"/>
          </a:p>
          <a:p>
            <a:pPr lvl="1"/>
            <a:r>
              <a:rPr lang="en-US" dirty="0"/>
              <a:t>The Minor is an Indian Child as defined by the Indian Child Welfare Act under 25 U.S.C. §1901 et seq.  </a:t>
            </a:r>
          </a:p>
          <a:p>
            <a:pPr lvl="1"/>
            <a:endParaRPr lang="en-US" dirty="0"/>
          </a:p>
          <a:p>
            <a:pPr lvl="2"/>
            <a:r>
              <a:rPr lang="en-US" dirty="0"/>
              <a:t>Court should explain basis of finding; </a:t>
            </a:r>
            <a:r>
              <a:rPr lang="en-US" dirty="0" err="1"/>
              <a:t>ie</a:t>
            </a:r>
            <a:r>
              <a:rPr lang="en-US" dirty="0"/>
              <a:t>. whether a) child is enrolled member; OR b) child is eligible for membership and a biological parent is an enrolled member.</a:t>
            </a:r>
          </a:p>
          <a:p>
            <a:pPr lvl="2"/>
            <a:endParaRPr lang="en-US" dirty="0"/>
          </a:p>
          <a:p>
            <a:pPr lvl="1"/>
            <a:r>
              <a:rPr lang="en-US" dirty="0"/>
              <a:t>Notice pursuant to ICWA was proper. </a:t>
            </a:r>
          </a:p>
          <a:p>
            <a:pPr lvl="1"/>
            <a:endParaRPr lang="en-US" dirty="0"/>
          </a:p>
          <a:p>
            <a:pPr lvl="1"/>
            <a:r>
              <a:rPr lang="en-US" dirty="0"/>
              <a:t>Court must determine Tribe for purpose of proceedings if multiple tribes.</a:t>
            </a:r>
          </a:p>
          <a:p>
            <a:pPr marL="274320" lvl="1" indent="0">
              <a:buNone/>
            </a:pPr>
            <a:endParaRPr lang="en-US" dirty="0"/>
          </a:p>
        </p:txBody>
      </p:sp>
    </p:spTree>
    <p:extLst>
      <p:ext uri="{BB962C8B-B14F-4D97-AF65-F5344CB8AC3E}">
        <p14:creationId xmlns:p14="http://schemas.microsoft.com/office/powerpoint/2010/main" val="3442541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4A95-FD5F-4FEF-A662-6093F2215EA7}"/>
              </a:ext>
            </a:extLst>
          </p:cNvPr>
          <p:cNvSpPr>
            <a:spLocks noGrp="1"/>
          </p:cNvSpPr>
          <p:nvPr>
            <p:ph type="title"/>
          </p:nvPr>
        </p:nvSpPr>
        <p:spPr/>
        <p:txBody>
          <a:bodyPr/>
          <a:lstStyle/>
          <a:p>
            <a:r>
              <a:rPr lang="en-US" dirty="0"/>
              <a:t>Right to Court Appointed Counsel</a:t>
            </a:r>
          </a:p>
        </p:txBody>
      </p:sp>
      <p:sp>
        <p:nvSpPr>
          <p:cNvPr id="3" name="Content Placeholder 2">
            <a:extLst>
              <a:ext uri="{FF2B5EF4-FFF2-40B4-BE49-F238E27FC236}">
                <a16:creationId xmlns:a16="http://schemas.microsoft.com/office/drawing/2014/main" id="{52F2CFF0-F683-428C-9BD5-210B736C5152}"/>
              </a:ext>
            </a:extLst>
          </p:cNvPr>
          <p:cNvSpPr>
            <a:spLocks noGrp="1"/>
          </p:cNvSpPr>
          <p:nvPr>
            <p:ph idx="1"/>
          </p:nvPr>
        </p:nvSpPr>
        <p:spPr/>
        <p:txBody>
          <a:bodyPr/>
          <a:lstStyle/>
          <a:p>
            <a:pPr lvl="1"/>
            <a:r>
              <a:rPr lang="en-US" sz="2000" dirty="0"/>
              <a:t>If indigent, parent or Indian Custodian has right to court appointed counsel. 25 U.S.C. § 1912(b).</a:t>
            </a:r>
          </a:p>
          <a:p>
            <a:pPr marL="274320" lvl="1" indent="0">
              <a:buNone/>
            </a:pPr>
            <a:endParaRPr lang="en-US" dirty="0"/>
          </a:p>
          <a:p>
            <a:pPr lvl="2"/>
            <a:r>
              <a:rPr lang="en-US" dirty="0"/>
              <a:t>ICWA Notice includes right to Court appointed counsel, but best practice for court to reiterate right on the record and to memorialize in minute order.</a:t>
            </a:r>
          </a:p>
          <a:p>
            <a:pPr marL="548640" lvl="2" indent="0">
              <a:buNone/>
            </a:pPr>
            <a:endParaRPr lang="en-US" dirty="0"/>
          </a:p>
          <a:p>
            <a:pPr lvl="2"/>
            <a:r>
              <a:rPr lang="en-US" dirty="0"/>
              <a:t>Court should order parent to complete indigency form (JDF 208) and submit by specific deadline.</a:t>
            </a:r>
          </a:p>
          <a:p>
            <a:pPr marL="548640" lvl="2" indent="0">
              <a:buNone/>
            </a:pPr>
            <a:endParaRPr lang="en-US" dirty="0"/>
          </a:p>
          <a:p>
            <a:pPr lvl="3"/>
            <a:r>
              <a:rPr lang="en-US" dirty="0"/>
              <a:t>If court fails to do so, best practice for other party to request on record (orally or via written Notice) for parent or Indian custodian to complete JDF 208 and to provide copy.</a:t>
            </a:r>
          </a:p>
          <a:p>
            <a:r>
              <a:rPr lang="en-US" dirty="0"/>
              <a:t>If JDF 208 submitted and determined indigent, if state fund does not cover court-appointed counsel, Secretary of Interior required to pay. 25 U.S.C. </a:t>
            </a:r>
            <a:r>
              <a:rPr lang="en-US" sz="2000" dirty="0"/>
              <a:t>§ 1912(b).</a:t>
            </a:r>
          </a:p>
        </p:txBody>
      </p:sp>
    </p:spTree>
    <p:extLst>
      <p:ext uri="{BB962C8B-B14F-4D97-AF65-F5344CB8AC3E}">
        <p14:creationId xmlns:p14="http://schemas.microsoft.com/office/powerpoint/2010/main" val="534379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F895-50E9-4779-BB2D-BBDFFA9C236F}"/>
              </a:ext>
            </a:extLst>
          </p:cNvPr>
          <p:cNvSpPr>
            <a:spLocks noGrp="1"/>
          </p:cNvSpPr>
          <p:nvPr>
            <p:ph type="title"/>
          </p:nvPr>
        </p:nvSpPr>
        <p:spPr/>
        <p:txBody>
          <a:bodyPr/>
          <a:lstStyle/>
          <a:p>
            <a:r>
              <a:rPr lang="en-US" dirty="0"/>
              <a:t>Intervention by Tribe; Transfer to Tribal Court</a:t>
            </a:r>
          </a:p>
        </p:txBody>
      </p:sp>
      <p:sp>
        <p:nvSpPr>
          <p:cNvPr id="3" name="Content Placeholder 2">
            <a:extLst>
              <a:ext uri="{FF2B5EF4-FFF2-40B4-BE49-F238E27FC236}">
                <a16:creationId xmlns:a16="http://schemas.microsoft.com/office/drawing/2014/main" id="{F4847D12-EB13-412C-960A-A7062CD6E6F2}"/>
              </a:ext>
            </a:extLst>
          </p:cNvPr>
          <p:cNvSpPr>
            <a:spLocks noGrp="1"/>
          </p:cNvSpPr>
          <p:nvPr>
            <p:ph idx="1"/>
          </p:nvPr>
        </p:nvSpPr>
        <p:spPr/>
        <p:txBody>
          <a:bodyPr>
            <a:normAutofit/>
          </a:bodyPr>
          <a:lstStyle/>
          <a:p>
            <a:pPr algn="l"/>
            <a:endParaRPr lang="en-US" sz="1800" b="0" i="0" u="none" strike="noStrike" baseline="0" dirty="0">
              <a:solidFill>
                <a:srgbClr val="000000"/>
              </a:solidFill>
            </a:endParaRPr>
          </a:p>
          <a:p>
            <a:r>
              <a:rPr lang="en-US" sz="1800" b="0" i="0" u="none" strike="noStrike" baseline="0" dirty="0">
                <a:solidFill>
                  <a:srgbClr val="000000"/>
                </a:solidFill>
              </a:rPr>
              <a:t>The Indian child’s Tribe has an absolute right to Intervene in ICWA cases. 25 U.S.C. §1911(c).</a:t>
            </a:r>
          </a:p>
          <a:p>
            <a:pPr lvl="1"/>
            <a:r>
              <a:rPr lang="en-US" sz="1600" b="0" i="0" u="none" strike="noStrike" baseline="0" dirty="0">
                <a:solidFill>
                  <a:srgbClr val="000000"/>
                </a:solidFill>
              </a:rPr>
              <a:t>If Tribe intervenes, Tribe must receive notice of all proceedings, and Court should attempt to contact Tribe on the record if Tribal representative does not appear at commencement of each hearing.</a:t>
            </a:r>
          </a:p>
          <a:p>
            <a:r>
              <a:rPr lang="en-US" sz="1800" b="0" i="0" u="none" strike="noStrike" baseline="0" dirty="0">
                <a:solidFill>
                  <a:srgbClr val="000000"/>
                </a:solidFill>
              </a:rPr>
              <a:t>ICWA allows the parent, Indian custodian, or child’s tribe to request that the child custody proceeding be transferred to tribal court. 25 USC §1911(b).</a:t>
            </a:r>
          </a:p>
          <a:p>
            <a:r>
              <a:rPr lang="en-US" sz="1800" b="0" i="0" u="none" strike="noStrike" baseline="0" dirty="0">
                <a:solidFill>
                  <a:srgbClr val="201D1E"/>
                </a:solidFill>
              </a:rPr>
              <a:t>If the tribe requests a transfer of the proceeding to its tribal court, the parents or Indian custodian must be advised of their right to object to the transfer.</a:t>
            </a:r>
            <a:endParaRPr lang="en-US" sz="1800" b="0" i="0" u="none" strike="noStrike" baseline="0" dirty="0">
              <a:solidFill>
                <a:srgbClr val="000000"/>
              </a:solidFill>
            </a:endParaRPr>
          </a:p>
          <a:p>
            <a:pPr lvl="1"/>
            <a:r>
              <a:rPr lang="en-US" sz="1600" b="0" i="0" u="none" strike="noStrike" baseline="0" dirty="0">
                <a:solidFill>
                  <a:srgbClr val="000000"/>
                </a:solidFill>
              </a:rPr>
              <a:t>The state court must transfer the proceeding to the tribal court unless “good cause” exists not to transfer the case. Most commonly, “good cause” is established if either or both of the child’s parents object to the transfer, a child over the age of 12 objects to the transfer, the child’s tribe does not have a tribal court, or the tribal court declines the transfer. 25USC §1911(b).</a:t>
            </a:r>
          </a:p>
          <a:p>
            <a:pPr lvl="1"/>
            <a:endParaRPr lang="en-US" dirty="0"/>
          </a:p>
        </p:txBody>
      </p:sp>
    </p:spTree>
    <p:extLst>
      <p:ext uri="{BB962C8B-B14F-4D97-AF65-F5344CB8AC3E}">
        <p14:creationId xmlns:p14="http://schemas.microsoft.com/office/powerpoint/2010/main" val="401355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3078-8908-41CB-880E-EEA8F865D56B}"/>
              </a:ext>
            </a:extLst>
          </p:cNvPr>
          <p:cNvSpPr>
            <a:spLocks noGrp="1"/>
          </p:cNvSpPr>
          <p:nvPr>
            <p:ph type="title"/>
          </p:nvPr>
        </p:nvSpPr>
        <p:spPr>
          <a:xfrm>
            <a:off x="6381135" y="484632"/>
            <a:ext cx="5161935" cy="1609344"/>
          </a:xfrm>
        </p:spPr>
        <p:txBody>
          <a:bodyPr>
            <a:normAutofit/>
          </a:bodyPr>
          <a:lstStyle/>
          <a:p>
            <a:r>
              <a:rPr lang="en-US" dirty="0"/>
              <a:t>What will we cover today?</a:t>
            </a:r>
          </a:p>
        </p:txBody>
      </p:sp>
      <p:sp>
        <p:nvSpPr>
          <p:cNvPr id="3" name="Content Placeholder 2">
            <a:extLst>
              <a:ext uri="{FF2B5EF4-FFF2-40B4-BE49-F238E27FC236}">
                <a16:creationId xmlns:a16="http://schemas.microsoft.com/office/drawing/2014/main" id="{34FD64ED-05D0-4B7C-94A3-9B326E34FC2C}"/>
              </a:ext>
            </a:extLst>
          </p:cNvPr>
          <p:cNvSpPr>
            <a:spLocks noGrp="1"/>
          </p:cNvSpPr>
          <p:nvPr>
            <p:ph idx="1"/>
          </p:nvPr>
        </p:nvSpPr>
        <p:spPr>
          <a:xfrm>
            <a:off x="6381135" y="2121408"/>
            <a:ext cx="5161934" cy="4092579"/>
          </a:xfrm>
        </p:spPr>
        <p:txBody>
          <a:bodyPr>
            <a:normAutofit fontScale="85000" lnSpcReduction="20000"/>
          </a:bodyPr>
          <a:lstStyle/>
          <a:p>
            <a:r>
              <a:rPr lang="en-US" sz="2800" dirty="0"/>
              <a:t>What is ICWA?</a:t>
            </a:r>
          </a:p>
          <a:p>
            <a:r>
              <a:rPr lang="en-US" sz="2800" dirty="0"/>
              <a:t>CO Judicial Branch ICWA Toolkit  - forms, bench cards, cases, law, ICWA guidelines</a:t>
            </a:r>
          </a:p>
          <a:p>
            <a:r>
              <a:rPr lang="en-US" sz="2800" dirty="0"/>
              <a:t>Inquiry and Notice</a:t>
            </a:r>
          </a:p>
          <a:p>
            <a:r>
              <a:rPr lang="en-US" sz="2800" dirty="0"/>
              <a:t>Advising on past ICWA findings and involvement of non-parents</a:t>
            </a:r>
          </a:p>
          <a:p>
            <a:r>
              <a:rPr lang="en-US" sz="2800" dirty="0"/>
              <a:t>ICWA Requirements and Strategic Approaches in DR</a:t>
            </a:r>
          </a:p>
          <a:p>
            <a:r>
              <a:rPr lang="en-US" sz="2800" dirty="0"/>
              <a:t>QEWs</a:t>
            </a:r>
          </a:p>
          <a:p>
            <a:r>
              <a:rPr lang="en-US" sz="2800" dirty="0"/>
              <a:t>Required Findings</a:t>
            </a:r>
          </a:p>
        </p:txBody>
      </p:sp>
      <p:pic>
        <p:nvPicPr>
          <p:cNvPr id="6" name="Picture 5" descr="A picture containing grass, outdoor, cow, field&#10;&#10;Description automatically generated">
            <a:extLst>
              <a:ext uri="{FF2B5EF4-FFF2-40B4-BE49-F238E27FC236}">
                <a16:creationId xmlns:a16="http://schemas.microsoft.com/office/drawing/2014/main" id="{F7BA7380-234C-4D9F-9574-00D4B6DE85C6}"/>
              </a:ext>
            </a:extLst>
          </p:cNvPr>
          <p:cNvPicPr>
            <a:picLocks noChangeAspect="1"/>
          </p:cNvPicPr>
          <p:nvPr/>
        </p:nvPicPr>
        <p:blipFill rotWithShape="1">
          <a:blip r:embed="rId3">
            <a:extLst>
              <a:ext uri="{28A0092B-C50C-407E-A947-70E740481C1C}">
                <a14:useLocalDpi xmlns:a14="http://schemas.microsoft.com/office/drawing/2010/main" val="0"/>
              </a:ext>
            </a:extLst>
          </a:blip>
          <a:srcRect l="10054" t="705" r="35702" b="9021"/>
          <a:stretch/>
        </p:blipFill>
        <p:spPr>
          <a:xfrm>
            <a:off x="405517" y="624156"/>
            <a:ext cx="5690483" cy="5609688"/>
          </a:xfrm>
          <a:prstGeom prst="rect">
            <a:avLst/>
          </a:prstGeom>
        </p:spPr>
      </p:pic>
    </p:spTree>
    <p:extLst>
      <p:ext uri="{BB962C8B-B14F-4D97-AF65-F5344CB8AC3E}">
        <p14:creationId xmlns:p14="http://schemas.microsoft.com/office/powerpoint/2010/main" val="940013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BBC9-2891-4F38-8DE8-F69054B6C9D1}"/>
              </a:ext>
            </a:extLst>
          </p:cNvPr>
          <p:cNvSpPr>
            <a:spLocks noGrp="1"/>
          </p:cNvSpPr>
          <p:nvPr>
            <p:ph type="title"/>
          </p:nvPr>
        </p:nvSpPr>
        <p:spPr/>
        <p:txBody>
          <a:bodyPr/>
          <a:lstStyle/>
          <a:p>
            <a:r>
              <a:rPr lang="en-US" dirty="0"/>
              <a:t>Active Efforts Requirement</a:t>
            </a:r>
          </a:p>
        </p:txBody>
      </p:sp>
      <p:sp>
        <p:nvSpPr>
          <p:cNvPr id="3" name="Content Placeholder 2">
            <a:extLst>
              <a:ext uri="{FF2B5EF4-FFF2-40B4-BE49-F238E27FC236}">
                <a16:creationId xmlns:a16="http://schemas.microsoft.com/office/drawing/2014/main" id="{234C2531-4E9D-4875-A750-E7D3C3E5A7AD}"/>
              </a:ext>
            </a:extLst>
          </p:cNvPr>
          <p:cNvSpPr>
            <a:spLocks noGrp="1"/>
          </p:cNvSpPr>
          <p:nvPr>
            <p:ph idx="1"/>
          </p:nvPr>
        </p:nvSpPr>
        <p:spPr>
          <a:xfrm>
            <a:off x="1069848" y="1688123"/>
            <a:ext cx="10058400" cy="4484077"/>
          </a:xfrm>
        </p:spPr>
        <p:txBody>
          <a:bodyPr>
            <a:normAutofit fontScale="85000" lnSpcReduction="10000"/>
          </a:bodyPr>
          <a:lstStyle/>
          <a:p>
            <a:pPr algn="l"/>
            <a:endParaRPr lang="en-US" sz="1800" b="0" i="0" u="none" strike="noStrike" baseline="0" dirty="0">
              <a:solidFill>
                <a:srgbClr val="000000"/>
              </a:solidFill>
            </a:endParaRPr>
          </a:p>
          <a:p>
            <a:r>
              <a:rPr lang="en-US" sz="1800" b="0" i="0" u="none" strike="noStrike" baseline="0" dirty="0">
                <a:solidFill>
                  <a:srgbClr val="000000"/>
                </a:solidFill>
              </a:rPr>
              <a:t>The non-biological parent </a:t>
            </a:r>
            <a:r>
              <a:rPr lang="en-US" sz="1800" b="0" i="0" u="none" strike="noStrike" baseline="0" dirty="0"/>
              <a:t>seeking parenting time must make “active efforts” to provide </a:t>
            </a:r>
            <a:r>
              <a:rPr lang="en-US" sz="1800" b="0" i="0" u="sng" strike="noStrike" baseline="0" dirty="0"/>
              <a:t>remedial services </a:t>
            </a:r>
            <a:r>
              <a:rPr lang="en-US" sz="1800" b="0" i="0" u="none" strike="noStrike" baseline="0" dirty="0"/>
              <a:t>and </a:t>
            </a:r>
            <a:r>
              <a:rPr lang="en-US" sz="1800" b="0" i="0" u="sng" strike="noStrike" baseline="0" dirty="0"/>
              <a:t>rehabilitative programs </a:t>
            </a:r>
            <a:r>
              <a:rPr lang="en-US" sz="1800" b="0" i="0" u="none" strike="noStrike" baseline="0" dirty="0"/>
              <a:t>designed to prevent the breakup </a:t>
            </a:r>
            <a:r>
              <a:rPr lang="en-US" sz="1800" b="0" i="0" u="none" strike="noStrike" baseline="0" dirty="0">
                <a:solidFill>
                  <a:srgbClr val="000000"/>
                </a:solidFill>
              </a:rPr>
              <a:t>of the Indian family. 25 U.S.C.§1912(d).</a:t>
            </a:r>
          </a:p>
          <a:p>
            <a:pPr lvl="1"/>
            <a:r>
              <a:rPr lang="en-US" sz="1600" b="0" i="0" u="none" strike="noStrike" baseline="0" dirty="0">
                <a:solidFill>
                  <a:srgbClr val="000000"/>
                </a:solidFill>
              </a:rPr>
              <a:t>After providing these active efforts, for the non-biological parent to prevail, the efforts must have proved unsuccessful.</a:t>
            </a:r>
          </a:p>
          <a:p>
            <a:r>
              <a:rPr lang="en-US" sz="1800" b="1" i="0" u="sng" strike="noStrike" baseline="0" dirty="0">
                <a:solidFill>
                  <a:srgbClr val="000000"/>
                </a:solidFill>
              </a:rPr>
              <a:t>Examples of “active efforts” that can be utilized in APR actions are</a:t>
            </a:r>
            <a:r>
              <a:rPr lang="en-US" sz="1800" b="1" i="0" u="none" strike="noStrike" baseline="0" dirty="0">
                <a:solidFill>
                  <a:srgbClr val="000000"/>
                </a:solidFill>
              </a:rPr>
              <a:t>:</a:t>
            </a:r>
            <a:endParaRPr lang="en-US" sz="1800" b="0" i="0" u="none" strike="noStrike" baseline="0" dirty="0">
              <a:solidFill>
                <a:srgbClr val="000000"/>
              </a:solidFill>
            </a:endParaRPr>
          </a:p>
          <a:p>
            <a:pPr lvl="1"/>
            <a:r>
              <a:rPr lang="en-US" b="0" i="0" u="none" strike="noStrike" baseline="0" dirty="0">
                <a:solidFill>
                  <a:srgbClr val="000000"/>
                </a:solidFill>
              </a:rPr>
              <a:t>Reintegration therapy with the child;</a:t>
            </a:r>
          </a:p>
          <a:p>
            <a:pPr lvl="1"/>
            <a:r>
              <a:rPr lang="en-US" b="0" i="0" u="none" strike="noStrike" baseline="0" dirty="0">
                <a:solidFill>
                  <a:srgbClr val="000000"/>
                </a:solidFill>
              </a:rPr>
              <a:t>Drug and/or alcohol evaluations and/or rehabilitation services, including drug testing;</a:t>
            </a:r>
          </a:p>
          <a:p>
            <a:pPr lvl="1"/>
            <a:r>
              <a:rPr lang="en-US" b="0" i="0" u="none" strike="noStrike" baseline="0" dirty="0">
                <a:solidFill>
                  <a:srgbClr val="000000"/>
                </a:solidFill>
              </a:rPr>
              <a:t>Mental health evaluations and subsequently recommended treatment or services;</a:t>
            </a:r>
          </a:p>
          <a:p>
            <a:pPr lvl="1"/>
            <a:r>
              <a:rPr lang="en-US" dirty="0">
                <a:solidFill>
                  <a:srgbClr val="000000"/>
                </a:solidFill>
              </a:rPr>
              <a:t>Assisting with transportation </a:t>
            </a:r>
            <a:r>
              <a:rPr lang="en-US" b="0" i="0" u="none" strike="noStrike" baseline="0" dirty="0">
                <a:solidFill>
                  <a:srgbClr val="000000"/>
                </a:solidFill>
              </a:rPr>
              <a:t>if transportation is an issue so that visits can occur or services can be obtained;</a:t>
            </a:r>
          </a:p>
          <a:p>
            <a:pPr lvl="1"/>
            <a:r>
              <a:rPr lang="en-US" b="0" i="0" u="none" strike="noStrike" baseline="0" dirty="0">
                <a:solidFill>
                  <a:srgbClr val="000000"/>
                </a:solidFill>
              </a:rPr>
              <a:t>Vocational rehabilitation services if obtaining or maintaining steady employment is an issue;</a:t>
            </a:r>
          </a:p>
          <a:p>
            <a:pPr lvl="1"/>
            <a:r>
              <a:rPr lang="en-US" dirty="0">
                <a:solidFill>
                  <a:srgbClr val="000000"/>
                </a:solidFill>
              </a:rPr>
              <a:t>Offer or assist with attending Native</a:t>
            </a:r>
            <a:r>
              <a:rPr lang="en-US" b="0" i="0" u="none" strike="noStrike" baseline="0" dirty="0">
                <a:solidFill>
                  <a:srgbClr val="000000"/>
                </a:solidFill>
              </a:rPr>
              <a:t>-based parenting programs (NICWA Positive Indian Parenting Program or Honoring Fatherhood Program at Denver Indian Center);</a:t>
            </a:r>
          </a:p>
          <a:p>
            <a:pPr lvl="1"/>
            <a:r>
              <a:rPr lang="en-US" dirty="0">
                <a:solidFill>
                  <a:srgbClr val="000000"/>
                </a:solidFill>
              </a:rPr>
              <a:t>Connect child with Tribe and/or extended biological family;</a:t>
            </a:r>
            <a:endParaRPr lang="en-US" b="0" i="0" u="none" strike="noStrike" baseline="0" dirty="0">
              <a:solidFill>
                <a:srgbClr val="000000"/>
              </a:solidFill>
            </a:endParaRPr>
          </a:p>
          <a:p>
            <a:pPr lvl="1"/>
            <a:r>
              <a:rPr lang="en-US" b="0" i="0" u="none" strike="noStrike" baseline="0" dirty="0">
                <a:solidFill>
                  <a:srgbClr val="000000"/>
                </a:solidFill>
              </a:rPr>
              <a:t>Domestic violence classes for perpetrators; or</a:t>
            </a:r>
          </a:p>
          <a:p>
            <a:pPr lvl="1"/>
            <a:r>
              <a:rPr lang="en-US" dirty="0">
                <a:solidFill>
                  <a:srgbClr val="000000"/>
                </a:solidFill>
              </a:rPr>
              <a:t>Domestic violence services for victims.</a:t>
            </a:r>
            <a:endParaRPr lang="en-US" b="0" i="0" u="none" strike="noStrike" baseline="0" dirty="0">
              <a:solidFill>
                <a:srgbClr val="000000"/>
              </a:solidFill>
            </a:endParaRPr>
          </a:p>
          <a:p>
            <a:r>
              <a:rPr lang="en-US" sz="1800" b="0" i="0" u="none" strike="noStrike" baseline="0" dirty="0">
                <a:solidFill>
                  <a:srgbClr val="000000"/>
                </a:solidFill>
              </a:rPr>
              <a:t>Memorialize all Active Efforts in writing – file Status Reports with the Court and utilize as exhibits at trial.</a:t>
            </a:r>
          </a:p>
          <a:p>
            <a:endParaRPr lang="en-US" dirty="0"/>
          </a:p>
        </p:txBody>
      </p:sp>
    </p:spTree>
    <p:extLst>
      <p:ext uri="{BB962C8B-B14F-4D97-AF65-F5344CB8AC3E}">
        <p14:creationId xmlns:p14="http://schemas.microsoft.com/office/powerpoint/2010/main" val="2018321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B0E2-519D-40C5-A6D1-6A02C3250D55}"/>
              </a:ext>
            </a:extLst>
          </p:cNvPr>
          <p:cNvSpPr>
            <a:spLocks noGrp="1"/>
          </p:cNvSpPr>
          <p:nvPr>
            <p:ph type="title"/>
          </p:nvPr>
        </p:nvSpPr>
        <p:spPr/>
        <p:txBody>
          <a:bodyPr/>
          <a:lstStyle/>
          <a:p>
            <a:r>
              <a:rPr lang="en-US" dirty="0"/>
              <a:t>Active Efforts – Timing &amp; Who Pays?</a:t>
            </a:r>
          </a:p>
        </p:txBody>
      </p:sp>
      <p:sp>
        <p:nvSpPr>
          <p:cNvPr id="3" name="Content Placeholder 2">
            <a:extLst>
              <a:ext uri="{FF2B5EF4-FFF2-40B4-BE49-F238E27FC236}">
                <a16:creationId xmlns:a16="http://schemas.microsoft.com/office/drawing/2014/main" id="{E9823A8C-FCB5-47FE-9CBC-3857C7408AAE}"/>
              </a:ext>
            </a:extLst>
          </p:cNvPr>
          <p:cNvSpPr>
            <a:spLocks noGrp="1"/>
          </p:cNvSpPr>
          <p:nvPr>
            <p:ph idx="1"/>
          </p:nvPr>
        </p:nvSpPr>
        <p:spPr/>
        <p:txBody>
          <a:bodyPr/>
          <a:lstStyle/>
          <a:p>
            <a:r>
              <a:rPr lang="en-US" dirty="0"/>
              <a:t>Timing: Before or After Filing?</a:t>
            </a:r>
          </a:p>
          <a:p>
            <a:pPr lvl="1"/>
            <a:r>
              <a:rPr lang="en-US" sz="1600" b="0" i="0" u="none" strike="noStrike" baseline="0" dirty="0">
                <a:solidFill>
                  <a:srgbClr val="000000"/>
                </a:solidFill>
              </a:rPr>
              <a:t>The active efforts may be provided prior to the filing of the legal action or subsequent to its filing. It is recommended that the case is identified as a potential ICWA case prior to the filing of the legal action so that active efforts can begin </a:t>
            </a:r>
            <a:r>
              <a:rPr lang="en-US" sz="1600" b="0" i="1" u="none" strike="noStrike" baseline="0" dirty="0">
                <a:solidFill>
                  <a:srgbClr val="000000"/>
                </a:solidFill>
              </a:rPr>
              <a:t>prior </a:t>
            </a:r>
            <a:r>
              <a:rPr lang="en-US" sz="1600" b="0" i="0" u="none" strike="noStrike" baseline="0" dirty="0">
                <a:solidFill>
                  <a:srgbClr val="000000"/>
                </a:solidFill>
              </a:rPr>
              <a:t>to the filing to avoid extreme delay in the proceedings. </a:t>
            </a:r>
          </a:p>
          <a:p>
            <a:pPr lvl="1"/>
            <a:r>
              <a:rPr lang="en-US" sz="1600" b="0" i="0" u="none" strike="noStrike" baseline="0" dirty="0">
                <a:solidFill>
                  <a:srgbClr val="000000"/>
                </a:solidFill>
              </a:rPr>
              <a:t>Active efforts should continue throughout course of proceedings.</a:t>
            </a:r>
          </a:p>
          <a:p>
            <a:pPr marL="274320" lvl="1" indent="0">
              <a:buNone/>
            </a:pPr>
            <a:endParaRPr lang="en-US" sz="1600" b="0" i="0" u="none" strike="noStrike" baseline="0" dirty="0">
              <a:solidFill>
                <a:srgbClr val="000000"/>
              </a:solidFill>
            </a:endParaRPr>
          </a:p>
          <a:p>
            <a:r>
              <a:rPr lang="en-US" dirty="0"/>
              <a:t>Who Must Pay?</a:t>
            </a:r>
          </a:p>
          <a:p>
            <a:pPr lvl="1"/>
            <a:r>
              <a:rPr lang="en-US" dirty="0"/>
              <a:t>It is best practice for the non-biological parent seeking parenting time to offer to pay for services, but not mandatory in all circumstances.</a:t>
            </a:r>
          </a:p>
          <a:p>
            <a:pPr lvl="1"/>
            <a:r>
              <a:rPr lang="en-US" dirty="0"/>
              <a:t>Each case will be assessed on a case-by-case basis, with particular focus on parent or Indian custodian’s ability to pay without the financial assistance of non-biological parent.</a:t>
            </a:r>
          </a:p>
          <a:p>
            <a:pPr lvl="1"/>
            <a:r>
              <a:rPr lang="en-US" dirty="0"/>
              <a:t>When in doubt, have non-biological parent pay or at least offer to pay (in writing)!</a:t>
            </a:r>
          </a:p>
        </p:txBody>
      </p:sp>
    </p:spTree>
    <p:extLst>
      <p:ext uri="{BB962C8B-B14F-4D97-AF65-F5344CB8AC3E}">
        <p14:creationId xmlns:p14="http://schemas.microsoft.com/office/powerpoint/2010/main" val="2292109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ACC3-AE99-4C96-9690-874D6A3F4592}"/>
              </a:ext>
            </a:extLst>
          </p:cNvPr>
          <p:cNvSpPr>
            <a:spLocks noGrp="1"/>
          </p:cNvSpPr>
          <p:nvPr>
            <p:ph type="title"/>
          </p:nvPr>
        </p:nvSpPr>
        <p:spPr/>
        <p:txBody>
          <a:bodyPr/>
          <a:lstStyle/>
          <a:p>
            <a:r>
              <a:rPr lang="en-US" dirty="0"/>
              <a:t>Placement Preferences</a:t>
            </a:r>
          </a:p>
        </p:txBody>
      </p:sp>
      <p:sp>
        <p:nvSpPr>
          <p:cNvPr id="3" name="Content Placeholder 2">
            <a:extLst>
              <a:ext uri="{FF2B5EF4-FFF2-40B4-BE49-F238E27FC236}">
                <a16:creationId xmlns:a16="http://schemas.microsoft.com/office/drawing/2014/main" id="{79E06BED-FCB4-45FE-825A-E3C48ED1E8D1}"/>
              </a:ext>
            </a:extLst>
          </p:cNvPr>
          <p:cNvSpPr>
            <a:spLocks noGrp="1"/>
          </p:cNvSpPr>
          <p:nvPr>
            <p:ph idx="1"/>
          </p:nvPr>
        </p:nvSpPr>
        <p:spPr>
          <a:xfrm>
            <a:off x="1069848" y="1781908"/>
            <a:ext cx="10058400" cy="4390292"/>
          </a:xfrm>
        </p:spPr>
        <p:txBody>
          <a:bodyPr>
            <a:normAutofit fontScale="92500" lnSpcReduction="10000"/>
          </a:bodyPr>
          <a:lstStyle/>
          <a:p>
            <a:r>
              <a:rPr lang="en-US" dirty="0"/>
              <a:t>The following placement preferences shall apply in APR action, in descending order, unless </a:t>
            </a:r>
            <a:r>
              <a:rPr lang="en-US" i="1" dirty="0"/>
              <a:t>good cause</a:t>
            </a:r>
            <a:r>
              <a:rPr lang="en-US" dirty="0"/>
              <a:t> is shown:</a:t>
            </a:r>
            <a:endParaRPr lang="en-US" sz="1800" b="0" i="0" u="none" strike="noStrike" baseline="0" dirty="0">
              <a:solidFill>
                <a:srgbClr val="000000"/>
              </a:solidFill>
              <a:latin typeface="Times New Roman" panose="02020603050405020304" pitchFamily="18" charset="0"/>
            </a:endParaRPr>
          </a:p>
          <a:p>
            <a:pPr lvl="1"/>
            <a:r>
              <a:rPr lang="en-US" sz="1600" b="0" i="0" u="none" strike="noStrike" baseline="0" dirty="0">
                <a:solidFill>
                  <a:srgbClr val="000000"/>
                </a:solidFill>
              </a:rPr>
              <a:t>Member of the child's extended family;</a:t>
            </a:r>
          </a:p>
          <a:p>
            <a:pPr lvl="1"/>
            <a:r>
              <a:rPr lang="en-US" sz="1600" b="0" i="0" u="none" strike="noStrike" baseline="0" dirty="0">
                <a:solidFill>
                  <a:srgbClr val="000000"/>
                </a:solidFill>
              </a:rPr>
              <a:t>A foster home licensed, approved, or specified by the Indian child's tribe;</a:t>
            </a:r>
          </a:p>
          <a:p>
            <a:pPr lvl="1"/>
            <a:r>
              <a:rPr lang="en-US" sz="1600" b="0" i="0" u="none" strike="noStrike" baseline="0" dirty="0">
                <a:solidFill>
                  <a:srgbClr val="000000"/>
                </a:solidFill>
              </a:rPr>
              <a:t>A tribally-approved or Indian-operated children's institution; or</a:t>
            </a:r>
          </a:p>
          <a:p>
            <a:pPr lvl="1"/>
            <a:r>
              <a:rPr lang="en-US" sz="1600" b="0" i="0" u="none" strike="noStrike" baseline="0" dirty="0">
                <a:solidFill>
                  <a:srgbClr val="000000"/>
                </a:solidFill>
              </a:rPr>
              <a:t>A children's institution approved by an Indian tribe or operated by an Indian organization that has a program suitable to meet the Indian child's needs. </a:t>
            </a:r>
            <a:r>
              <a:rPr lang="en-US" sz="1400" dirty="0">
                <a:solidFill>
                  <a:srgbClr val="000000"/>
                </a:solidFill>
              </a:rPr>
              <a:t>25 U.S.C. </a:t>
            </a:r>
            <a:r>
              <a:rPr lang="en-US" sz="1400" dirty="0"/>
              <a:t>§</a:t>
            </a:r>
            <a:r>
              <a:rPr lang="en-US" sz="1400" dirty="0">
                <a:solidFill>
                  <a:srgbClr val="000000"/>
                </a:solidFill>
              </a:rPr>
              <a:t> 1915(b).</a:t>
            </a:r>
            <a:endParaRPr lang="en-US" sz="1400" b="0" i="0" u="none" strike="noStrike" baseline="0" dirty="0">
              <a:solidFill>
                <a:srgbClr val="000000"/>
              </a:solidFill>
            </a:endParaRPr>
          </a:p>
          <a:p>
            <a:r>
              <a:rPr lang="en-US" dirty="0"/>
              <a:t>If a non-biological parent that does not meet any of the above placement-preferences, determine what basis for </a:t>
            </a:r>
            <a:r>
              <a:rPr lang="en-US" i="1" dirty="0"/>
              <a:t>good cause</a:t>
            </a:r>
            <a:r>
              <a:rPr lang="en-US" dirty="0"/>
              <a:t>, if any, exists to argue for or for court to find departure from placement preferences.</a:t>
            </a:r>
          </a:p>
          <a:p>
            <a:pPr lvl="1"/>
            <a:r>
              <a:rPr lang="en-US" dirty="0"/>
              <a:t>Good cause must be proven by clear and convincing evidence, and the finding of good cause must be made on the record. 25 CFR § 23.132.</a:t>
            </a:r>
          </a:p>
          <a:p>
            <a:pPr lvl="2"/>
            <a:r>
              <a:rPr lang="en-US" dirty="0"/>
              <a:t>Factors the court can consider are set forth in 25 CFR § 23.132(c).</a:t>
            </a:r>
          </a:p>
          <a:p>
            <a:pPr lvl="2"/>
            <a:r>
              <a:rPr lang="en-US" dirty="0"/>
              <a:t>Factors that </a:t>
            </a:r>
            <a:r>
              <a:rPr lang="en-US" u="sng" dirty="0"/>
              <a:t>cannot</a:t>
            </a:r>
            <a:r>
              <a:rPr lang="en-US" dirty="0"/>
              <a:t> be considered good cause: a) socioeconomic status of preferred placements; b) solely on ordinary bonding or attachment of placement made in non-preferred home in violation of ICWA (no good cause finding previously made). 25 U.S.C. § 1912(d)-(e).</a:t>
            </a:r>
          </a:p>
          <a:p>
            <a:pPr lvl="2"/>
            <a:endParaRPr lang="en-US" u="sng" dirty="0"/>
          </a:p>
          <a:p>
            <a:pPr lvl="2"/>
            <a:endParaRPr lang="en-US" dirty="0"/>
          </a:p>
        </p:txBody>
      </p:sp>
    </p:spTree>
    <p:extLst>
      <p:ext uri="{BB962C8B-B14F-4D97-AF65-F5344CB8AC3E}">
        <p14:creationId xmlns:p14="http://schemas.microsoft.com/office/powerpoint/2010/main" val="1547111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6D46-C8FB-43F3-9A4C-999959AADFDB}"/>
              </a:ext>
            </a:extLst>
          </p:cNvPr>
          <p:cNvSpPr>
            <a:spLocks noGrp="1"/>
          </p:cNvSpPr>
          <p:nvPr>
            <p:ph type="title"/>
          </p:nvPr>
        </p:nvSpPr>
        <p:spPr/>
        <p:txBody>
          <a:bodyPr/>
          <a:lstStyle/>
          <a:p>
            <a:r>
              <a:rPr lang="en-US" dirty="0"/>
              <a:t>Qualified Expert Witness (QEW)</a:t>
            </a:r>
          </a:p>
        </p:txBody>
      </p:sp>
      <p:sp>
        <p:nvSpPr>
          <p:cNvPr id="3" name="Content Placeholder 2">
            <a:extLst>
              <a:ext uri="{FF2B5EF4-FFF2-40B4-BE49-F238E27FC236}">
                <a16:creationId xmlns:a16="http://schemas.microsoft.com/office/drawing/2014/main" id="{CD31AEA0-0078-4DB5-8F73-E3CE633E349A}"/>
              </a:ext>
            </a:extLst>
          </p:cNvPr>
          <p:cNvSpPr>
            <a:spLocks noGrp="1"/>
          </p:cNvSpPr>
          <p:nvPr>
            <p:ph idx="1"/>
          </p:nvPr>
        </p:nvSpPr>
        <p:spPr/>
        <p:txBody>
          <a:bodyPr>
            <a:normAutofit lnSpcReduction="10000"/>
          </a:bodyPr>
          <a:lstStyle/>
          <a:p>
            <a:r>
              <a:rPr lang="en-US" dirty="0"/>
              <a:t>Testimony of a QEW is </a:t>
            </a:r>
            <a:r>
              <a:rPr lang="en-US" u="sng" dirty="0"/>
              <a:t>mandatory</a:t>
            </a:r>
            <a:r>
              <a:rPr lang="en-US" dirty="0"/>
              <a:t> before a court can grant a non-biological parent parenting time in an APR action. (25 U.S.C §1912(e) and (25 C.F.R. § 23.122).</a:t>
            </a:r>
          </a:p>
          <a:p>
            <a:r>
              <a:rPr lang="en-US" dirty="0"/>
              <a:t>The non-biological parent requesting parenting time must prove by clear and convincing evidence, including through the testimony of a qualified expert witness, that a parent's or Indian custodian's continued custody of the Indian child will result in serious emotional or physical damage to the child. </a:t>
            </a:r>
          </a:p>
          <a:p>
            <a:pPr lvl="1"/>
            <a:r>
              <a:rPr lang="en-US" dirty="0"/>
              <a:t>A person may be designated by the Indian child’s tribe as being qualified to testify to the prevailing and social and cultural standards of the Tribe. </a:t>
            </a:r>
          </a:p>
          <a:p>
            <a:r>
              <a:rPr lang="en-US" dirty="0"/>
              <a:t>The court or any party may request the assistance of the Indian child’s Tribe or the BIA office in locating an appropriate QEW.</a:t>
            </a:r>
          </a:p>
          <a:p>
            <a:r>
              <a:rPr lang="en-US" dirty="0"/>
              <a:t>The social worker regularly assigned to the Indian child may not serve as a QEW (such as in a former dependency &amp; neglect case). However, a </a:t>
            </a:r>
            <a:r>
              <a:rPr lang="en-US" i="1" dirty="0"/>
              <a:t>tribal</a:t>
            </a:r>
            <a:r>
              <a:rPr lang="en-US" dirty="0"/>
              <a:t> social worker can serve as the QEW.</a:t>
            </a:r>
          </a:p>
        </p:txBody>
      </p:sp>
    </p:spTree>
    <p:extLst>
      <p:ext uri="{BB962C8B-B14F-4D97-AF65-F5344CB8AC3E}">
        <p14:creationId xmlns:p14="http://schemas.microsoft.com/office/powerpoint/2010/main" val="1828126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A892-5259-4DBD-8A60-DAB05BF67AB1}"/>
              </a:ext>
            </a:extLst>
          </p:cNvPr>
          <p:cNvSpPr>
            <a:spLocks noGrp="1"/>
          </p:cNvSpPr>
          <p:nvPr>
            <p:ph type="title"/>
          </p:nvPr>
        </p:nvSpPr>
        <p:spPr/>
        <p:txBody>
          <a:bodyPr/>
          <a:lstStyle/>
          <a:p>
            <a:r>
              <a:rPr lang="en-US" dirty="0"/>
              <a:t>Who May be Qualified as QEW?</a:t>
            </a:r>
          </a:p>
        </p:txBody>
      </p:sp>
      <p:sp>
        <p:nvSpPr>
          <p:cNvPr id="3" name="Content Placeholder 2">
            <a:extLst>
              <a:ext uri="{FF2B5EF4-FFF2-40B4-BE49-F238E27FC236}">
                <a16:creationId xmlns:a16="http://schemas.microsoft.com/office/drawing/2014/main" id="{C2280B67-095B-4F7C-91B8-1B6678AD74ED}"/>
              </a:ext>
            </a:extLst>
          </p:cNvPr>
          <p:cNvSpPr>
            <a:spLocks noGrp="1"/>
          </p:cNvSpPr>
          <p:nvPr>
            <p:ph idx="1"/>
          </p:nvPr>
        </p:nvSpPr>
        <p:spPr/>
        <p:txBody>
          <a:bodyPr>
            <a:normAutofit lnSpcReduction="10000"/>
          </a:bodyPr>
          <a:lstStyle/>
          <a:p>
            <a:r>
              <a:rPr lang="en-US" dirty="0"/>
              <a:t>The ICWA does not define the term, but the BIA Guidelines, although non-binding, list three types of experts who would be qualified under the Act, as follows:</a:t>
            </a:r>
          </a:p>
          <a:p>
            <a:pPr marL="0" indent="0">
              <a:buNone/>
            </a:pPr>
            <a:endParaRPr lang="en-US" dirty="0"/>
          </a:p>
          <a:p>
            <a:pPr lvl="1"/>
            <a:r>
              <a:rPr lang="en-US" dirty="0"/>
              <a:t>A member of the Indian child's tribe who is recognized by the tribal community as knowledgeable in tribal customs as they pertain to family or organization in childrearing practices; or</a:t>
            </a:r>
          </a:p>
          <a:p>
            <a:pPr lvl="1"/>
            <a:r>
              <a:rPr lang="en-US" dirty="0"/>
              <a:t>A lay expert witness having substantial experience in the delivery of child and family services to Indians and an extensive knowledge of prevailing social and cultural standards and childrearing practices within the Indian child's tribe; or</a:t>
            </a:r>
          </a:p>
          <a:p>
            <a:pPr lvl="1"/>
            <a:r>
              <a:rPr lang="en-US" dirty="0"/>
              <a:t>A professional having substantial education and experience in the area of his or her specialty.</a:t>
            </a:r>
          </a:p>
          <a:p>
            <a:pPr marL="274320" lvl="1" indent="0">
              <a:buNone/>
            </a:pPr>
            <a:endParaRPr lang="en-US" dirty="0"/>
          </a:p>
          <a:p>
            <a:pPr lvl="2"/>
            <a:r>
              <a:rPr lang="en-US" dirty="0"/>
              <a:t>Most courts have required the QEW to have knowledge of and experience with Indian culture "to provide the Court with knowledge of the social and cultural aspects of Indian life to diminish the risk of any cultural bias." </a:t>
            </a:r>
            <a:r>
              <a:rPr lang="en-US" i="1" dirty="0"/>
              <a:t>In re N.L., </a:t>
            </a:r>
            <a:r>
              <a:rPr lang="en-US" dirty="0"/>
              <a:t>754 P.2d 863, 867 (Okla. 1988). </a:t>
            </a:r>
          </a:p>
        </p:txBody>
      </p:sp>
    </p:spTree>
    <p:extLst>
      <p:ext uri="{BB962C8B-B14F-4D97-AF65-F5344CB8AC3E}">
        <p14:creationId xmlns:p14="http://schemas.microsoft.com/office/powerpoint/2010/main" val="338294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817FA-80A9-4178-9735-440B5ABA8FF4}"/>
              </a:ext>
            </a:extLst>
          </p:cNvPr>
          <p:cNvSpPr>
            <a:spLocks noGrp="1"/>
          </p:cNvSpPr>
          <p:nvPr>
            <p:ph type="title"/>
          </p:nvPr>
        </p:nvSpPr>
        <p:spPr/>
        <p:txBody>
          <a:bodyPr/>
          <a:lstStyle/>
          <a:p>
            <a:r>
              <a:rPr lang="en-US" dirty="0"/>
              <a:t>Required Findings &amp; Orders </a:t>
            </a:r>
          </a:p>
        </p:txBody>
      </p:sp>
      <p:sp>
        <p:nvSpPr>
          <p:cNvPr id="3" name="Content Placeholder 2">
            <a:extLst>
              <a:ext uri="{FF2B5EF4-FFF2-40B4-BE49-F238E27FC236}">
                <a16:creationId xmlns:a16="http://schemas.microsoft.com/office/drawing/2014/main" id="{8CE1D3FB-BA3B-408D-BDBC-E1C81F723E3E}"/>
              </a:ext>
            </a:extLst>
          </p:cNvPr>
          <p:cNvSpPr>
            <a:spLocks noGrp="1"/>
          </p:cNvSpPr>
          <p:nvPr>
            <p:ph idx="1"/>
          </p:nvPr>
        </p:nvSpPr>
        <p:spPr/>
        <p:txBody>
          <a:bodyPr>
            <a:normAutofit fontScale="92500" lnSpcReduction="20000"/>
          </a:bodyPr>
          <a:lstStyle/>
          <a:p>
            <a:r>
              <a:rPr lang="en-US" b="1" u="sng" dirty="0"/>
              <a:t>Active Efforts</a:t>
            </a:r>
            <a:r>
              <a:rPr lang="en-US" dirty="0"/>
              <a:t>: The non-biological parent has engaged in </a:t>
            </a:r>
            <a:r>
              <a:rPr lang="en-US" b="0" i="0" u="none" strike="noStrike" baseline="0" dirty="0">
                <a:solidFill>
                  <a:srgbClr val="000000"/>
                </a:solidFill>
              </a:rPr>
              <a:t>“active efforts” to provide </a:t>
            </a:r>
            <a:r>
              <a:rPr lang="en-US" b="0" i="1" strike="noStrike" baseline="0" dirty="0">
                <a:solidFill>
                  <a:srgbClr val="000000"/>
                </a:solidFill>
              </a:rPr>
              <a:t>remedial services </a:t>
            </a:r>
            <a:r>
              <a:rPr lang="en-US" b="0" i="0" u="none" strike="noStrike" baseline="0" dirty="0">
                <a:solidFill>
                  <a:srgbClr val="000000"/>
                </a:solidFill>
              </a:rPr>
              <a:t>and </a:t>
            </a:r>
            <a:r>
              <a:rPr lang="en-US" b="0" i="1" strike="noStrike" baseline="0" dirty="0">
                <a:solidFill>
                  <a:srgbClr val="000000"/>
                </a:solidFill>
              </a:rPr>
              <a:t>rehabilitative programs </a:t>
            </a:r>
            <a:r>
              <a:rPr lang="en-US" b="0" i="0" u="none" strike="noStrike" baseline="0" dirty="0">
                <a:solidFill>
                  <a:srgbClr val="000000"/>
                </a:solidFill>
              </a:rPr>
              <a:t>designed to prevent the breakup of the Indian family</a:t>
            </a:r>
            <a:r>
              <a:rPr lang="en-US" dirty="0">
                <a:solidFill>
                  <a:srgbClr val="000000"/>
                </a:solidFill>
              </a:rPr>
              <a:t> and that those efforts have failed</a:t>
            </a:r>
            <a:r>
              <a:rPr lang="en-US" b="0" i="0" u="none" strike="noStrike" baseline="0" dirty="0">
                <a:solidFill>
                  <a:srgbClr val="000000"/>
                </a:solidFill>
              </a:rPr>
              <a:t>. 25 U.S.C.§1912(d).</a:t>
            </a:r>
          </a:p>
          <a:p>
            <a:r>
              <a:rPr lang="en-US" b="1" u="sng" dirty="0"/>
              <a:t>Serious Emotional or Physical Damage</a:t>
            </a:r>
            <a:r>
              <a:rPr lang="en-US" u="sng" dirty="0"/>
              <a:t>:</a:t>
            </a:r>
            <a:r>
              <a:rPr lang="en-US" b="1" dirty="0"/>
              <a:t> </a:t>
            </a:r>
            <a:r>
              <a:rPr lang="en-US" dirty="0"/>
              <a:t>Custody with parent or Indian custodian will result in serious emotional or physical damage to the child, as supported by testimony of QEW. </a:t>
            </a:r>
            <a:r>
              <a:rPr lang="en-US" b="0" i="0" u="none" strike="noStrike" baseline="0" dirty="0">
                <a:solidFill>
                  <a:srgbClr val="000000"/>
                </a:solidFill>
              </a:rPr>
              <a:t>25 U.S.C.§1912(e).</a:t>
            </a:r>
          </a:p>
          <a:p>
            <a:r>
              <a:rPr lang="en-US" b="1" u="sng" dirty="0"/>
              <a:t>Least Restrictive Setting:</a:t>
            </a:r>
            <a:r>
              <a:rPr lang="en-US" dirty="0"/>
              <a:t> The child must be placed (1) in the least restrictive placement that most approximates a family, taking into consideration sibling attachment and in which his or her special needs, if any, may be met, and (2) within reasonable proximity to his or her home, extended family, or siblings. 25 CFR 23.131.</a:t>
            </a:r>
          </a:p>
          <a:p>
            <a:r>
              <a:rPr lang="en-US" b="1" u="sng" dirty="0"/>
              <a:t>Placement Preference:</a:t>
            </a:r>
            <a:r>
              <a:rPr lang="en-US" dirty="0"/>
              <a:t> Whether non-biological parent receiving APR is a compliant with placement preferences; if not, whether there is good cause shown.</a:t>
            </a:r>
          </a:p>
          <a:p>
            <a:r>
              <a:rPr lang="en-US" b="1" u="sng" dirty="0"/>
              <a:t>Best Interests of Child</a:t>
            </a:r>
            <a:r>
              <a:rPr lang="en-US" dirty="0"/>
              <a:t>: The court’s determination on APR must be found to be in child’s best interest after considering factors set forth in C.R.S. </a:t>
            </a:r>
            <a:r>
              <a:rPr lang="en-US" b="0" i="0" u="none" strike="noStrike" baseline="0" dirty="0">
                <a:solidFill>
                  <a:srgbClr val="000000"/>
                </a:solidFill>
              </a:rPr>
              <a:t>§</a:t>
            </a:r>
            <a:r>
              <a:rPr lang="en-US" dirty="0"/>
              <a:t>14-10-124.</a:t>
            </a:r>
          </a:p>
          <a:p>
            <a:pPr lvl="1"/>
            <a:r>
              <a:rPr lang="en-US" b="1" i="1" dirty="0"/>
              <a:t>All findings must be by clear and convincing evidence. </a:t>
            </a:r>
          </a:p>
          <a:p>
            <a:endParaRPr lang="en-US" b="1" u="sng" dirty="0"/>
          </a:p>
        </p:txBody>
      </p:sp>
    </p:spTree>
    <p:extLst>
      <p:ext uri="{BB962C8B-B14F-4D97-AF65-F5344CB8AC3E}">
        <p14:creationId xmlns:p14="http://schemas.microsoft.com/office/powerpoint/2010/main" val="3943492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outdoor, sky, grass, nature&#10;&#10;Description automatically generated">
            <a:extLst>
              <a:ext uri="{FF2B5EF4-FFF2-40B4-BE49-F238E27FC236}">
                <a16:creationId xmlns:a16="http://schemas.microsoft.com/office/drawing/2014/main" id="{19CF2217-CFAA-4FB9-AE4C-F18FC5D3A8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653" b="8973"/>
          <a:stretch/>
        </p:blipFill>
        <p:spPr>
          <a:xfrm>
            <a:off x="0" y="0"/>
            <a:ext cx="12192000" cy="6858000"/>
          </a:xfrm>
        </p:spPr>
      </p:pic>
      <p:sp>
        <p:nvSpPr>
          <p:cNvPr id="2" name="Title 1">
            <a:extLst>
              <a:ext uri="{FF2B5EF4-FFF2-40B4-BE49-F238E27FC236}">
                <a16:creationId xmlns:a16="http://schemas.microsoft.com/office/drawing/2014/main" id="{BE0A0F45-DBB5-455A-B829-A1CCE8B2D382}"/>
              </a:ext>
            </a:extLst>
          </p:cNvPr>
          <p:cNvSpPr>
            <a:spLocks noGrp="1"/>
          </p:cNvSpPr>
          <p:nvPr>
            <p:ph type="title"/>
          </p:nvPr>
        </p:nvSpPr>
        <p:spPr>
          <a:xfrm>
            <a:off x="767698" y="516436"/>
            <a:ext cx="10058400" cy="1609344"/>
          </a:xfrm>
        </p:spPr>
        <p:txBody>
          <a:bodyPr/>
          <a:lstStyle/>
          <a:p>
            <a:r>
              <a:rPr lang="en-US" dirty="0"/>
              <a:t> Questions?</a:t>
            </a:r>
          </a:p>
        </p:txBody>
      </p:sp>
    </p:spTree>
    <p:extLst>
      <p:ext uri="{BB962C8B-B14F-4D97-AF65-F5344CB8AC3E}">
        <p14:creationId xmlns:p14="http://schemas.microsoft.com/office/powerpoint/2010/main" val="2049894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088B5B-BB28-4D3C-B8B7-CD4661D50C19}"/>
              </a:ext>
            </a:extLst>
          </p:cNvPr>
          <p:cNvSpPr>
            <a:spLocks noGrp="1"/>
          </p:cNvSpPr>
          <p:nvPr>
            <p:ph type="title"/>
          </p:nvPr>
        </p:nvSpPr>
        <p:spPr>
          <a:xfrm>
            <a:off x="1069848" y="484632"/>
            <a:ext cx="10058400" cy="1609344"/>
          </a:xfrm>
        </p:spPr>
        <p:txBody>
          <a:bodyPr>
            <a:normAutofit/>
          </a:bodyPr>
          <a:lstStyle/>
          <a:p>
            <a:r>
              <a:rPr lang="en-US" dirty="0"/>
              <a:t>ICWA History</a:t>
            </a:r>
          </a:p>
        </p:txBody>
      </p:sp>
      <p:sp>
        <p:nvSpPr>
          <p:cNvPr id="3" name="Content Placeholder 2">
            <a:extLst>
              <a:ext uri="{FF2B5EF4-FFF2-40B4-BE49-F238E27FC236}">
                <a16:creationId xmlns:a16="http://schemas.microsoft.com/office/drawing/2014/main" id="{5529332D-7A20-48A5-9423-6B348997515D}"/>
              </a:ext>
            </a:extLst>
          </p:cNvPr>
          <p:cNvSpPr>
            <a:spLocks noGrp="1"/>
          </p:cNvSpPr>
          <p:nvPr>
            <p:ph idx="1"/>
          </p:nvPr>
        </p:nvSpPr>
        <p:spPr>
          <a:xfrm>
            <a:off x="1069848" y="2320412"/>
            <a:ext cx="10058400" cy="3851787"/>
          </a:xfrm>
        </p:spPr>
        <p:txBody>
          <a:bodyPr>
            <a:normAutofit/>
          </a:bodyPr>
          <a:lstStyle/>
          <a:p>
            <a:r>
              <a:rPr lang="en-US" sz="1700" dirty="0"/>
              <a:t>What is ICWA?</a:t>
            </a:r>
            <a:r>
              <a:rPr lang="en-US" sz="1700" b="1" dirty="0"/>
              <a:t>  </a:t>
            </a:r>
            <a:r>
              <a:rPr lang="en-US" sz="1700" dirty="0"/>
              <a:t>The Indian Child Welfare Act (ICWA) is a federal law passed in 1978 “… to protect the best interests of Indian children and to promote the stability and security of Indian tribes and families by the establishment of minimum Federal standards for the removal of Indian children from their families and the placement of such children in foster or adoptive homes which will reflect the unique values of Indian culture….”  25 U.S.C.§1902.</a:t>
            </a:r>
          </a:p>
          <a:p>
            <a:r>
              <a:rPr lang="en-US" sz="1700" dirty="0"/>
              <a:t>Before ICWA, was common for native children to be removed from their families and placed into foster care or with non-native parents.  ICWA grants tribes concurrent jurisdiction with state courts over Indian children living off the reservation.</a:t>
            </a:r>
          </a:p>
          <a:p>
            <a:r>
              <a:rPr lang="en-US" sz="1700" dirty="0"/>
              <a:t>ICWA applies when the proceedings are </a:t>
            </a:r>
            <a:r>
              <a:rPr lang="en-US" sz="1700" b="1" dirty="0"/>
              <a:t>child custody proceedings</a:t>
            </a:r>
            <a:r>
              <a:rPr lang="en-US" sz="1700" dirty="0"/>
              <a:t> as defined under 25 U.S.C. § 1903(1); and the child is an “</a:t>
            </a:r>
            <a:r>
              <a:rPr lang="en-US" sz="1700" b="1" dirty="0"/>
              <a:t>Indian child</a:t>
            </a:r>
            <a:r>
              <a:rPr lang="en-US" sz="1700" dirty="0"/>
              <a:t>” as the ICWA defines that term under 25 U.S.C. § 1903(4).  </a:t>
            </a:r>
          </a:p>
          <a:p>
            <a:r>
              <a:rPr lang="en-US" sz="1700" dirty="0"/>
              <a:t>This includes any action involving orders for a non-biological parent(s) in a child custody proceeding including D&amp;N, APR, divorce, guardianships for minor children, and adoption proceedings.</a:t>
            </a:r>
          </a:p>
          <a:p>
            <a:pPr marL="0" indent="0">
              <a:buNone/>
            </a:pPr>
            <a:endParaRPr lang="en-US" sz="1700"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4532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C4EA0CB-817F-4705-860A-1632125EC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A21376-2545-41B6-A87B-950E1B0ED04E}"/>
              </a:ext>
            </a:extLst>
          </p:cNvPr>
          <p:cNvSpPr>
            <a:spLocks noGrp="1"/>
          </p:cNvSpPr>
          <p:nvPr>
            <p:ph type="title"/>
          </p:nvPr>
        </p:nvSpPr>
        <p:spPr>
          <a:xfrm>
            <a:off x="6400800" y="484632"/>
            <a:ext cx="5299586" cy="1609344"/>
          </a:xfrm>
          <a:ln>
            <a:noFill/>
          </a:ln>
        </p:spPr>
        <p:txBody>
          <a:bodyPr>
            <a:normAutofit/>
          </a:bodyPr>
          <a:lstStyle/>
          <a:p>
            <a:r>
              <a:rPr lang="en-US" sz="4000" dirty="0"/>
              <a:t>ICWA Summary</a:t>
            </a:r>
          </a:p>
        </p:txBody>
      </p:sp>
      <p:sp>
        <p:nvSpPr>
          <p:cNvPr id="3" name="Content Placeholder 2">
            <a:extLst>
              <a:ext uri="{FF2B5EF4-FFF2-40B4-BE49-F238E27FC236}">
                <a16:creationId xmlns:a16="http://schemas.microsoft.com/office/drawing/2014/main" id="{B0928B0C-74C1-4291-9567-47CAEC43F2E7}"/>
              </a:ext>
            </a:extLst>
          </p:cNvPr>
          <p:cNvSpPr>
            <a:spLocks noGrp="1"/>
          </p:cNvSpPr>
          <p:nvPr>
            <p:ph idx="1"/>
          </p:nvPr>
        </p:nvSpPr>
        <p:spPr>
          <a:xfrm>
            <a:off x="6400799" y="2121408"/>
            <a:ext cx="5299585" cy="4050792"/>
          </a:xfrm>
        </p:spPr>
        <p:txBody>
          <a:bodyPr>
            <a:normAutofit fontScale="92500" lnSpcReduction="20000"/>
          </a:bodyPr>
          <a:lstStyle/>
          <a:p>
            <a:r>
              <a:rPr lang="en-US" sz="1800" dirty="0"/>
              <a:t>“Child custody proceeding” involving non-biological parent</a:t>
            </a:r>
          </a:p>
          <a:p>
            <a:r>
              <a:rPr lang="en-US" sz="1800" dirty="0"/>
              <a:t>Child is member or potential member of Indian Tribe</a:t>
            </a:r>
          </a:p>
          <a:p>
            <a:r>
              <a:rPr lang="en-US" sz="1800" dirty="0"/>
              <a:t>Inquiry</a:t>
            </a:r>
          </a:p>
          <a:p>
            <a:r>
              <a:rPr lang="en-US" sz="1800" dirty="0"/>
              <a:t>Notice</a:t>
            </a:r>
          </a:p>
          <a:p>
            <a:r>
              <a:rPr lang="en-US" sz="1800" dirty="0"/>
              <a:t>Determination – ICWA founded or not founded</a:t>
            </a:r>
          </a:p>
          <a:p>
            <a:r>
              <a:rPr lang="en-US" sz="1800" dirty="0"/>
              <a:t>Right to Court Appointed Counsel</a:t>
            </a:r>
          </a:p>
          <a:p>
            <a:r>
              <a:rPr lang="en-US" sz="1800" dirty="0"/>
              <a:t>Tribe’s Right to Intervene &amp; Potential Transfer</a:t>
            </a:r>
          </a:p>
          <a:p>
            <a:r>
              <a:rPr lang="en-US" sz="1800" dirty="0"/>
              <a:t>Active Efforts Requirement</a:t>
            </a:r>
          </a:p>
          <a:p>
            <a:r>
              <a:rPr lang="en-US" sz="1800" dirty="0"/>
              <a:t>Placement Preferences</a:t>
            </a:r>
          </a:p>
          <a:p>
            <a:r>
              <a:rPr lang="en-US" sz="1800" dirty="0"/>
              <a:t>QEW Testimony</a:t>
            </a:r>
          </a:p>
          <a:p>
            <a:r>
              <a:rPr lang="en-US" sz="1800" dirty="0"/>
              <a:t>Appropriate Findings and Orders</a:t>
            </a:r>
          </a:p>
        </p:txBody>
      </p:sp>
      <p:grpSp>
        <p:nvGrpSpPr>
          <p:cNvPr id="25" name="Group 24">
            <a:extLst>
              <a:ext uri="{FF2B5EF4-FFF2-40B4-BE49-F238E27FC236}">
                <a16:creationId xmlns:a16="http://schemas.microsoft.com/office/drawing/2014/main" id="{D375E0AD-E718-4EE0-BA3D-496A7C5E36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EAD86D46-DFEB-48BD-AAD3-F56155CB9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8E9AADDA-24F7-40FF-B2DC-649C2D13A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Picture 5" descr="A picture containing person, outdoor, grass, person&#10;&#10;Description automatically generated">
            <a:extLst>
              <a:ext uri="{FF2B5EF4-FFF2-40B4-BE49-F238E27FC236}">
                <a16:creationId xmlns:a16="http://schemas.microsoft.com/office/drawing/2014/main" id="{47BC4009-525C-4435-A0C5-53C309746484}"/>
              </a:ext>
            </a:extLst>
          </p:cNvPr>
          <p:cNvPicPr>
            <a:picLocks noChangeAspect="1"/>
          </p:cNvPicPr>
          <p:nvPr/>
        </p:nvPicPr>
        <p:blipFill rotWithShape="1">
          <a:blip r:embed="rId4">
            <a:extLst>
              <a:ext uri="{28A0092B-C50C-407E-A947-70E740481C1C}">
                <a14:useLocalDpi xmlns:a14="http://schemas.microsoft.com/office/drawing/2010/main" val="0"/>
              </a:ext>
            </a:extLst>
          </a:blip>
          <a:srcRect l="41313" r="1296"/>
          <a:stretch/>
        </p:blipFill>
        <p:spPr>
          <a:xfrm>
            <a:off x="0" y="-1"/>
            <a:ext cx="6096000" cy="6857999"/>
          </a:xfrm>
          <a:prstGeom prst="rect">
            <a:avLst/>
          </a:prstGeom>
        </p:spPr>
      </p:pic>
    </p:spTree>
    <p:extLst>
      <p:ext uri="{BB962C8B-B14F-4D97-AF65-F5344CB8AC3E}">
        <p14:creationId xmlns:p14="http://schemas.microsoft.com/office/powerpoint/2010/main" val="3928535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6B271163-1E03-43CD-BDE9-0233CAE1A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BB4FFB-B443-4B0A-B3CD-8B61887A440C}"/>
              </a:ext>
            </a:extLst>
          </p:cNvPr>
          <p:cNvSpPr>
            <a:spLocks noGrp="1"/>
          </p:cNvSpPr>
          <p:nvPr>
            <p:ph type="title"/>
          </p:nvPr>
        </p:nvSpPr>
        <p:spPr>
          <a:xfrm>
            <a:off x="4970109" y="484632"/>
            <a:ext cx="6730277" cy="1609344"/>
          </a:xfrm>
          <a:ln>
            <a:noFill/>
          </a:ln>
        </p:spPr>
        <p:txBody>
          <a:bodyPr>
            <a:normAutofit/>
          </a:bodyPr>
          <a:lstStyle/>
          <a:p>
            <a:pPr marL="0" marR="0">
              <a:spcBef>
                <a:spcPts val="0"/>
              </a:spcBef>
              <a:spcAft>
                <a:spcPts val="800"/>
              </a:spcAft>
            </a:pPr>
            <a:r>
              <a:rPr lang="en-US" b="1">
                <a:latin typeface="Arial" panose="020B0604020202020204" pitchFamily="34" charset="0"/>
                <a:ea typeface="Times New Roman" panose="02020603050405020304" pitchFamily="18" charset="0"/>
                <a:cs typeface="Times New Roman" panose="02020603050405020304" pitchFamily="18" charset="0"/>
              </a:rPr>
              <a:t>ICWA Applies When:</a:t>
            </a:r>
            <a:endParaRPr lang="en-US"/>
          </a:p>
        </p:txBody>
      </p:sp>
      <p:sp>
        <p:nvSpPr>
          <p:cNvPr id="3" name="Content Placeholder 2">
            <a:extLst>
              <a:ext uri="{FF2B5EF4-FFF2-40B4-BE49-F238E27FC236}">
                <a16:creationId xmlns:a16="http://schemas.microsoft.com/office/drawing/2014/main" id="{AD9E8FC0-407B-40F3-9F49-AEA6D20BAD49}"/>
              </a:ext>
            </a:extLst>
          </p:cNvPr>
          <p:cNvSpPr>
            <a:spLocks noGrp="1"/>
          </p:cNvSpPr>
          <p:nvPr>
            <p:ph idx="1"/>
          </p:nvPr>
        </p:nvSpPr>
        <p:spPr>
          <a:xfrm>
            <a:off x="4970109" y="2121408"/>
            <a:ext cx="6730276" cy="4050792"/>
          </a:xfrm>
        </p:spPr>
        <p:txBody>
          <a:bodyPr>
            <a:normAutofit/>
          </a:bodyPr>
          <a:lstStyle/>
          <a:p>
            <a:r>
              <a:rPr lang="en-US" sz="1800" dirty="0">
                <a:latin typeface="Dante" panose="02020502050200020203" pitchFamily="18" charset="0"/>
              </a:rPr>
              <a:t>“Child custody proceeding” as defined under 25 U.S.C. § 1903(1) - any DR action (APR or DOM) involving request for parenting time with a non-biological parent(s) 25 U.S.C.§1903(1); </a:t>
            </a:r>
            <a:r>
              <a:rPr lang="en-US" sz="1800" i="1" dirty="0">
                <a:latin typeface="Dante" panose="02020502050200020203" pitchFamily="18" charset="0"/>
              </a:rPr>
              <a:t>In re Marriage of Stockwell</a:t>
            </a:r>
            <a:r>
              <a:rPr lang="en-US" sz="1800" dirty="0">
                <a:latin typeface="Dante" panose="02020502050200020203" pitchFamily="18" charset="0"/>
              </a:rPr>
              <a:t>, 446, P.3d 957 (Colo. App. 2019) </a:t>
            </a:r>
          </a:p>
          <a:p>
            <a:pPr marL="0" indent="0">
              <a:buNone/>
            </a:pPr>
            <a:r>
              <a:rPr lang="en-US" sz="1800" dirty="0">
                <a:latin typeface="Dante" panose="02020502050200020203" pitchFamily="18" charset="0"/>
              </a:rPr>
              <a:t>    and</a:t>
            </a:r>
          </a:p>
          <a:p>
            <a:pPr lvl="0"/>
            <a:r>
              <a:rPr lang="en-US" sz="1800" dirty="0">
                <a:latin typeface="Dante" panose="02020502050200020203" pitchFamily="18" charset="0"/>
              </a:rPr>
              <a:t>Child is an “Indian child” as defined in ICWA 25 U.S.C. § 1903(4).</a:t>
            </a:r>
            <a:endParaRPr lang="en-US" sz="1800" b="1" dirty="0">
              <a:latin typeface="Dante" panose="02020502050200020203" pitchFamily="18" charset="0"/>
            </a:endParaRPr>
          </a:p>
          <a:p>
            <a:pPr lvl="1"/>
            <a:r>
              <a:rPr lang="en-US" dirty="0">
                <a:latin typeface="Dante" panose="02020502050200020203" pitchFamily="18" charset="0"/>
              </a:rPr>
              <a:t>Unmarried, under age of 18, </a:t>
            </a:r>
            <a:r>
              <a:rPr lang="en-US" b="1" dirty="0">
                <a:latin typeface="Dante" panose="02020502050200020203" pitchFamily="18" charset="0"/>
              </a:rPr>
              <a:t>and</a:t>
            </a:r>
            <a:r>
              <a:rPr lang="en-US" dirty="0">
                <a:latin typeface="Dante" panose="02020502050200020203" pitchFamily="18" charset="0"/>
              </a:rPr>
              <a:t> is either:</a:t>
            </a:r>
          </a:p>
          <a:p>
            <a:pPr lvl="1"/>
            <a:r>
              <a:rPr lang="en-US" dirty="0">
                <a:latin typeface="Dante" panose="02020502050200020203" pitchFamily="18" charset="0"/>
              </a:rPr>
              <a:t>Member or citizen of an Indian tribe; or</a:t>
            </a:r>
          </a:p>
          <a:p>
            <a:pPr lvl="1"/>
            <a:r>
              <a:rPr lang="en-US" dirty="0">
                <a:latin typeface="Dante" panose="02020502050200020203" pitchFamily="18" charset="0"/>
              </a:rPr>
              <a:t>Eligible for membership or citizenship in an Indian Tribe and is the biological child of a member/citizen of an Indian tribe. 25 U.S.C.§ 1903(4).</a:t>
            </a:r>
          </a:p>
        </p:txBody>
      </p:sp>
      <p:grpSp>
        <p:nvGrpSpPr>
          <p:cNvPr id="89" name="Group 88">
            <a:extLst>
              <a:ext uri="{FF2B5EF4-FFF2-40B4-BE49-F238E27FC236}">
                <a16:creationId xmlns:a16="http://schemas.microsoft.com/office/drawing/2014/main" id="{B3A84125-19BF-4B89-B0B6-72CD1A073F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0" name="Oval 89">
              <a:extLst>
                <a:ext uri="{FF2B5EF4-FFF2-40B4-BE49-F238E27FC236}">
                  <a16:creationId xmlns:a16="http://schemas.microsoft.com/office/drawing/2014/main" id="{ABCDD38B-753F-4DF4-8B85-FD3D5A11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1" name="Oval 90">
              <a:extLst>
                <a:ext uri="{FF2B5EF4-FFF2-40B4-BE49-F238E27FC236}">
                  <a16:creationId xmlns:a16="http://schemas.microsoft.com/office/drawing/2014/main" id="{9A78B783-89C6-45C9-95E7-2441AC748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9" name="Picture 8">
            <a:extLst>
              <a:ext uri="{FF2B5EF4-FFF2-40B4-BE49-F238E27FC236}">
                <a16:creationId xmlns:a16="http://schemas.microsoft.com/office/drawing/2014/main" id="{06D14860-BA01-40A4-BD19-D4052D4FF8E1}"/>
              </a:ext>
            </a:extLst>
          </p:cNvPr>
          <p:cNvPicPr>
            <a:picLocks noChangeAspect="1"/>
          </p:cNvPicPr>
          <p:nvPr/>
        </p:nvPicPr>
        <p:blipFill rotWithShape="1">
          <a:blip r:embed="rId5">
            <a:extLst>
              <a:ext uri="{28A0092B-C50C-407E-A947-70E740481C1C}">
                <a14:useLocalDpi xmlns:a14="http://schemas.microsoft.com/office/drawing/2010/main" val="0"/>
              </a:ext>
            </a:extLst>
          </a:blip>
          <a:srcRect l="21008" r="28174"/>
          <a:stretch/>
        </p:blipFill>
        <p:spPr>
          <a:xfrm>
            <a:off x="0" y="10"/>
            <a:ext cx="4650070" cy="6857990"/>
          </a:xfrm>
          <a:prstGeom prst="rect">
            <a:avLst/>
          </a:prstGeom>
        </p:spPr>
      </p:pic>
    </p:spTree>
    <p:extLst>
      <p:ext uri="{BB962C8B-B14F-4D97-AF65-F5344CB8AC3E}">
        <p14:creationId xmlns:p14="http://schemas.microsoft.com/office/powerpoint/2010/main" val="678005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271163-1E03-43CD-BDE9-0233CAE1A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4424B4-8945-4D13-B6A4-6235440804B3}"/>
              </a:ext>
            </a:extLst>
          </p:cNvPr>
          <p:cNvSpPr>
            <a:spLocks noGrp="1"/>
          </p:cNvSpPr>
          <p:nvPr>
            <p:ph type="title"/>
          </p:nvPr>
        </p:nvSpPr>
        <p:spPr>
          <a:xfrm>
            <a:off x="4970109" y="484632"/>
            <a:ext cx="6730277" cy="1609344"/>
          </a:xfrm>
          <a:ln>
            <a:noFill/>
          </a:ln>
        </p:spPr>
        <p:txBody>
          <a:bodyPr>
            <a:normAutofit/>
          </a:bodyPr>
          <a:lstStyle/>
          <a:p>
            <a:r>
              <a:rPr lang="en-US" dirty="0"/>
              <a:t>ICWA Resources</a:t>
            </a:r>
          </a:p>
        </p:txBody>
      </p:sp>
      <p:sp>
        <p:nvSpPr>
          <p:cNvPr id="3" name="Content Placeholder 2">
            <a:extLst>
              <a:ext uri="{FF2B5EF4-FFF2-40B4-BE49-F238E27FC236}">
                <a16:creationId xmlns:a16="http://schemas.microsoft.com/office/drawing/2014/main" id="{0CBE93E6-B2AF-4BC7-99C0-A6A6A0E4AAF7}"/>
              </a:ext>
            </a:extLst>
          </p:cNvPr>
          <p:cNvSpPr>
            <a:spLocks noGrp="1"/>
          </p:cNvSpPr>
          <p:nvPr>
            <p:ph idx="1"/>
          </p:nvPr>
        </p:nvSpPr>
        <p:spPr>
          <a:xfrm>
            <a:off x="4970109" y="1806222"/>
            <a:ext cx="6730276" cy="4365978"/>
          </a:xfrm>
        </p:spPr>
        <p:txBody>
          <a:bodyPr>
            <a:normAutofit fontScale="62500" lnSpcReduction="20000"/>
          </a:bodyPr>
          <a:lstStyle/>
          <a:p>
            <a:r>
              <a:rPr lang="en-US" sz="2000" dirty="0"/>
              <a:t>ICWA has been addressed in our JV courts for a long time, but has been addressed less consistently in other case types (DR, PR, adoption).</a:t>
            </a:r>
          </a:p>
          <a:p>
            <a:r>
              <a:rPr lang="en-US" sz="2000" dirty="0"/>
              <a:t>In 2019, following </a:t>
            </a:r>
            <a:r>
              <a:rPr lang="en-US" sz="2000" i="1" dirty="0"/>
              <a:t>Stockwell, </a:t>
            </a:r>
            <a:r>
              <a:rPr lang="en-US" sz="2000" dirty="0"/>
              <a:t> ICWA workgroup developed some materials for use primarily by the court.</a:t>
            </a:r>
          </a:p>
          <a:p>
            <a:r>
              <a:rPr lang="en-US" sz="2000" dirty="0"/>
              <a:t>Includes bench cards, ICWA statute, ICWA guidelines, case law, example notices, proposed orders, etc.</a:t>
            </a:r>
          </a:p>
          <a:p>
            <a:r>
              <a:rPr lang="en-US" dirty="0"/>
              <a:t>Other Resources:</a:t>
            </a:r>
          </a:p>
          <a:p>
            <a:pPr lvl="1"/>
            <a:r>
              <a:rPr lang="en-US" dirty="0"/>
              <a:t>Denver ICWA Court - Juvenile Court has a dedicated ICWA docket -  Judge Pax Moultrie, formerly Judge Donna Schmalberger</a:t>
            </a:r>
          </a:p>
          <a:p>
            <a:pPr lvl="1"/>
            <a:endParaRPr lang="en-US" dirty="0"/>
          </a:p>
          <a:p>
            <a:pPr lvl="1"/>
            <a:r>
              <a:rPr lang="en-US" dirty="0"/>
              <a:t>Denver Probate Court – Magistrate Beth Tomerlin and Judge Elizabeth Leith</a:t>
            </a:r>
          </a:p>
          <a:p>
            <a:pPr marL="274320" lvl="1" indent="0">
              <a:buNone/>
            </a:pPr>
            <a:endParaRPr lang="en-US" dirty="0"/>
          </a:p>
          <a:p>
            <a:pPr lvl="1"/>
            <a:r>
              <a:rPr lang="en-US" dirty="0"/>
              <a:t>Adams ICWA Court – Judge Katherine Delgado, Deputy Court Executive Simone Jones, Judge Edward Moss (Ret.)</a:t>
            </a:r>
          </a:p>
          <a:p>
            <a:pPr lvl="1"/>
            <a:endParaRPr lang="en-US" dirty="0"/>
          </a:p>
          <a:p>
            <a:pPr lvl="1"/>
            <a:r>
              <a:rPr lang="en-US" dirty="0">
                <a:hlinkClick r:id="rId5"/>
              </a:rPr>
              <a:t>DIFRC</a:t>
            </a:r>
            <a:r>
              <a:rPr lang="en-US" dirty="0"/>
              <a:t> – Denver Indian Family Resource Center</a:t>
            </a:r>
          </a:p>
          <a:p>
            <a:pPr lvl="1"/>
            <a:endParaRPr lang="en-US" dirty="0"/>
          </a:p>
          <a:p>
            <a:pPr lvl="1"/>
            <a:r>
              <a:rPr lang="en-US" dirty="0">
                <a:hlinkClick r:id="rId6"/>
              </a:rPr>
              <a:t>Denver Indian Center</a:t>
            </a:r>
            <a:endParaRPr lang="en-US" dirty="0"/>
          </a:p>
          <a:p>
            <a:pPr lvl="1"/>
            <a:endParaRPr lang="en-US" dirty="0"/>
          </a:p>
          <a:p>
            <a:pPr lvl="1"/>
            <a:r>
              <a:rPr lang="en-US" dirty="0">
                <a:hlinkClick r:id="rId7"/>
              </a:rPr>
              <a:t>Casey Family Programs</a:t>
            </a:r>
            <a:r>
              <a:rPr lang="en-US" dirty="0"/>
              <a:t> – Indian Child Welfare Programs Office</a:t>
            </a:r>
          </a:p>
          <a:p>
            <a:pPr marL="274320" lvl="1" indent="0">
              <a:buNone/>
            </a:pPr>
            <a:endParaRPr lang="en-US" dirty="0"/>
          </a:p>
          <a:p>
            <a:pPr lvl="1"/>
            <a:r>
              <a:rPr lang="en-US" dirty="0">
                <a:hlinkClick r:id="rId8"/>
              </a:rPr>
              <a:t>DENVER INDIAN HEALTH AND FAMILY SERVICES</a:t>
            </a:r>
            <a:endParaRPr lang="en-US" dirty="0"/>
          </a:p>
          <a:p>
            <a:endParaRPr lang="en-US" sz="1800" dirty="0"/>
          </a:p>
        </p:txBody>
      </p:sp>
      <p:grpSp>
        <p:nvGrpSpPr>
          <p:cNvPr id="12" name="Group 11">
            <a:extLst>
              <a:ext uri="{FF2B5EF4-FFF2-40B4-BE49-F238E27FC236}">
                <a16:creationId xmlns:a16="http://schemas.microsoft.com/office/drawing/2014/main" id="{B3A84125-19BF-4B89-B0B6-72CD1A073F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ABCDD38B-753F-4DF4-8B85-FD3D5A11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9">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9A78B783-89C6-45C9-95E7-2441AC748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Picture 5" descr="A person carrying a child on his shoulders&#10;&#10;Description automatically generated with medium confidence">
            <a:extLst>
              <a:ext uri="{FF2B5EF4-FFF2-40B4-BE49-F238E27FC236}">
                <a16:creationId xmlns:a16="http://schemas.microsoft.com/office/drawing/2014/main" id="{D0E81B0A-71EE-4F2E-8031-1EADB7C67E8E}"/>
              </a:ext>
            </a:extLst>
          </p:cNvPr>
          <p:cNvPicPr>
            <a:picLocks noChangeAspect="1"/>
          </p:cNvPicPr>
          <p:nvPr/>
        </p:nvPicPr>
        <p:blipFill rotWithShape="1">
          <a:blip r:embed="rId10">
            <a:extLst>
              <a:ext uri="{28A0092B-C50C-407E-A947-70E740481C1C}">
                <a14:useLocalDpi xmlns:a14="http://schemas.microsoft.com/office/drawing/2010/main" val="0"/>
              </a:ext>
            </a:extLst>
          </a:blip>
          <a:srcRect l="39303" r="15618"/>
          <a:stretch/>
        </p:blipFill>
        <p:spPr>
          <a:xfrm>
            <a:off x="0" y="-2"/>
            <a:ext cx="4651672" cy="6879277"/>
          </a:xfrm>
          <a:prstGeom prst="rect">
            <a:avLst/>
          </a:prstGeom>
        </p:spPr>
      </p:pic>
    </p:spTree>
    <p:extLst>
      <p:ext uri="{BB962C8B-B14F-4D97-AF65-F5344CB8AC3E}">
        <p14:creationId xmlns:p14="http://schemas.microsoft.com/office/powerpoint/2010/main" val="2894701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943D298-0548-4C7A-870B-7594104F8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26">
            <a:extLst>
              <a:ext uri="{FF2B5EF4-FFF2-40B4-BE49-F238E27FC236}">
                <a16:creationId xmlns:a16="http://schemas.microsoft.com/office/drawing/2014/main" id="{FF7B26C5-D249-4988-B86B-5A3D9E7BD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 y="0"/>
            <a:ext cx="12188952" cy="6858000"/>
          </a:xfrm>
          <a:prstGeom prst="rect">
            <a:avLst/>
          </a:prstGeom>
          <a:blipFill dpi="0" rotWithShape="1">
            <a:blip r:embed="rId2">
              <a:alphaModFix amt="45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82DA7B-02C9-4A22-AE65-169DF294904A}"/>
              </a:ext>
            </a:extLst>
          </p:cNvPr>
          <p:cNvSpPr>
            <a:spLocks noGrp="1"/>
          </p:cNvSpPr>
          <p:nvPr>
            <p:ph type="title"/>
          </p:nvPr>
        </p:nvSpPr>
        <p:spPr>
          <a:xfrm>
            <a:off x="1069848" y="484632"/>
            <a:ext cx="10058400" cy="1609344"/>
          </a:xfrm>
        </p:spPr>
        <p:txBody>
          <a:bodyPr>
            <a:normAutofit/>
          </a:bodyPr>
          <a:lstStyle/>
          <a:p>
            <a:r>
              <a:rPr lang="en-US" dirty="0"/>
              <a:t>Inquiry</a:t>
            </a:r>
          </a:p>
        </p:txBody>
      </p:sp>
      <p:grpSp>
        <p:nvGrpSpPr>
          <p:cNvPr id="29" name="Group 28">
            <a:extLst>
              <a:ext uri="{FF2B5EF4-FFF2-40B4-BE49-F238E27FC236}">
                <a16:creationId xmlns:a16="http://schemas.microsoft.com/office/drawing/2014/main" id="{46FDAED0-8B04-4181-B3D3-EA0A93C665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 name="Oval 29">
              <a:extLst>
                <a:ext uri="{FF2B5EF4-FFF2-40B4-BE49-F238E27FC236}">
                  <a16:creationId xmlns:a16="http://schemas.microsoft.com/office/drawing/2014/main" id="{161B6F0D-567B-4CFA-BF50-79FDAC6EB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1" name="Oval 30">
              <a:extLst>
                <a:ext uri="{FF2B5EF4-FFF2-40B4-BE49-F238E27FC236}">
                  <a16:creationId xmlns:a16="http://schemas.microsoft.com/office/drawing/2014/main" id="{8CE5D194-0A7E-49A6-B737-F71C1B3960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DC30D1A6-4100-4CD7-AFF3-4A3D8167DBAD}"/>
              </a:ext>
            </a:extLst>
          </p:cNvPr>
          <p:cNvGraphicFramePr>
            <a:graphicFrameLocks noGrp="1"/>
          </p:cNvGraphicFramePr>
          <p:nvPr>
            <p:ph idx="1"/>
            <p:extLst>
              <p:ext uri="{D42A27DB-BD31-4B8C-83A1-F6EECF244321}">
                <p14:modId xmlns:p14="http://schemas.microsoft.com/office/powerpoint/2010/main" val="3567780684"/>
              </p:ext>
            </p:extLst>
          </p:nvPr>
        </p:nvGraphicFramePr>
        <p:xfrm>
          <a:off x="1069848" y="1807535"/>
          <a:ext cx="10058400" cy="43646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2664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2DA7B-02C9-4A22-AE65-169DF294904A}"/>
              </a:ext>
            </a:extLst>
          </p:cNvPr>
          <p:cNvSpPr>
            <a:spLocks noGrp="1"/>
          </p:cNvSpPr>
          <p:nvPr>
            <p:ph type="title"/>
          </p:nvPr>
        </p:nvSpPr>
        <p:spPr>
          <a:xfrm>
            <a:off x="1069848" y="484632"/>
            <a:ext cx="10058400" cy="1609344"/>
          </a:xfrm>
        </p:spPr>
        <p:txBody>
          <a:bodyPr>
            <a:normAutofit/>
          </a:bodyPr>
          <a:lstStyle/>
          <a:p>
            <a:r>
              <a:rPr lang="en-US" dirty="0"/>
              <a:t>Inquiry – if parties say “no”</a:t>
            </a:r>
          </a:p>
        </p:txBody>
      </p:sp>
      <p:graphicFrame>
        <p:nvGraphicFramePr>
          <p:cNvPr id="5" name="Content Placeholder 2">
            <a:extLst>
              <a:ext uri="{FF2B5EF4-FFF2-40B4-BE49-F238E27FC236}">
                <a16:creationId xmlns:a16="http://schemas.microsoft.com/office/drawing/2014/main" id="{DC30D1A6-4100-4CD7-AFF3-4A3D8167DBAD}"/>
              </a:ext>
            </a:extLst>
          </p:cNvPr>
          <p:cNvGraphicFramePr>
            <a:graphicFrameLocks noGrp="1"/>
          </p:cNvGraphicFramePr>
          <p:nvPr>
            <p:ph idx="1"/>
            <p:extLst>
              <p:ext uri="{D42A27DB-BD31-4B8C-83A1-F6EECF244321}">
                <p14:modId xmlns:p14="http://schemas.microsoft.com/office/powerpoint/2010/main" val="1248640494"/>
              </p:ext>
            </p:extLst>
          </p:nvPr>
        </p:nvGraphicFramePr>
        <p:xfrm>
          <a:off x="1069848" y="1807535"/>
          <a:ext cx="10058400" cy="4742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4340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B271163-1E03-43CD-BDE9-0233CAE1A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00EE2-8D8B-43D7-BDB0-F6AA8AECD0FB}"/>
              </a:ext>
            </a:extLst>
          </p:cNvPr>
          <p:cNvSpPr>
            <a:spLocks noGrp="1"/>
          </p:cNvSpPr>
          <p:nvPr>
            <p:ph type="title"/>
          </p:nvPr>
        </p:nvSpPr>
        <p:spPr>
          <a:xfrm>
            <a:off x="4970109" y="484632"/>
            <a:ext cx="6730277" cy="1609344"/>
          </a:xfrm>
          <a:ln>
            <a:noFill/>
          </a:ln>
        </p:spPr>
        <p:txBody>
          <a:bodyPr>
            <a:normAutofit/>
          </a:bodyPr>
          <a:lstStyle/>
          <a:p>
            <a:r>
              <a:rPr lang="en-US"/>
              <a:t>ICWA Not Founded</a:t>
            </a:r>
          </a:p>
        </p:txBody>
      </p:sp>
      <p:sp>
        <p:nvSpPr>
          <p:cNvPr id="3" name="Content Placeholder 2">
            <a:extLst>
              <a:ext uri="{FF2B5EF4-FFF2-40B4-BE49-F238E27FC236}">
                <a16:creationId xmlns:a16="http://schemas.microsoft.com/office/drawing/2014/main" id="{9A7023A2-0A7D-4F6C-A9AD-E1329566DA9F}"/>
              </a:ext>
            </a:extLst>
          </p:cNvPr>
          <p:cNvSpPr>
            <a:spLocks noGrp="1"/>
          </p:cNvSpPr>
          <p:nvPr>
            <p:ph idx="1"/>
          </p:nvPr>
        </p:nvSpPr>
        <p:spPr>
          <a:xfrm>
            <a:off x="4970109" y="2121408"/>
            <a:ext cx="6730276" cy="4050792"/>
          </a:xfrm>
        </p:spPr>
        <p:txBody>
          <a:bodyPr>
            <a:normAutofit/>
          </a:bodyPr>
          <a:lstStyle/>
          <a:p>
            <a:r>
              <a:rPr lang="en-US" sz="1800" dirty="0"/>
              <a:t>Court enters minute order.  For example:  </a:t>
            </a:r>
          </a:p>
          <a:p>
            <a:r>
              <a:rPr lang="en-US" sz="1800" dirty="0"/>
              <a:t>The Court finds at this time, based upon inquiries made on the  record, it has no reason to know that the Minor is an Indian Child as defined by the Indian Child Welfare Act under 25 U.S.C. § 1901 et seq. </a:t>
            </a:r>
          </a:p>
          <a:p>
            <a:pPr marL="0" indent="0">
              <a:buNone/>
            </a:pPr>
            <a:endParaRPr lang="en-US" sz="1800" dirty="0"/>
          </a:p>
        </p:txBody>
      </p:sp>
      <p:grpSp>
        <p:nvGrpSpPr>
          <p:cNvPr id="42" name="Group 41">
            <a:extLst>
              <a:ext uri="{FF2B5EF4-FFF2-40B4-BE49-F238E27FC236}">
                <a16:creationId xmlns:a16="http://schemas.microsoft.com/office/drawing/2014/main" id="{B3A84125-19BF-4B89-B0B6-72CD1A073F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3" name="Oval 42">
              <a:extLst>
                <a:ext uri="{FF2B5EF4-FFF2-40B4-BE49-F238E27FC236}">
                  <a16:creationId xmlns:a16="http://schemas.microsoft.com/office/drawing/2014/main" id="{ABCDD38B-753F-4DF4-8B85-FD3D5A11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4" name="Oval 43">
              <a:extLst>
                <a:ext uri="{FF2B5EF4-FFF2-40B4-BE49-F238E27FC236}">
                  <a16:creationId xmlns:a16="http://schemas.microsoft.com/office/drawing/2014/main" id="{9A78B783-89C6-45C9-95E7-2441AC748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Picture 6" descr="A picture containing mountain, valley, nature, canyon&#10;&#10;Description automatically generated">
            <a:extLst>
              <a:ext uri="{FF2B5EF4-FFF2-40B4-BE49-F238E27FC236}">
                <a16:creationId xmlns:a16="http://schemas.microsoft.com/office/drawing/2014/main" id="{9C8660C1-86CA-4AD3-8B6F-57F7372FEC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4651672" cy="6858000"/>
          </a:xfrm>
          <a:prstGeom prst="rect">
            <a:avLst/>
          </a:prstGeom>
        </p:spPr>
      </p:pic>
    </p:spTree>
    <p:extLst>
      <p:ext uri="{BB962C8B-B14F-4D97-AF65-F5344CB8AC3E}">
        <p14:creationId xmlns:p14="http://schemas.microsoft.com/office/powerpoint/2010/main" val="18050088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CB7B1B8B03A44A8A42F33D319C5BE3" ma:contentTypeVersion="10" ma:contentTypeDescription="Create a new document." ma:contentTypeScope="" ma:versionID="ec13812fc7ed77da74e4599c723bd688">
  <xsd:schema xmlns:xsd="http://www.w3.org/2001/XMLSchema" xmlns:xs="http://www.w3.org/2001/XMLSchema" xmlns:p="http://schemas.microsoft.com/office/2006/metadata/properties" xmlns:ns3="88794514-0317-43f4-8e78-a9266a550575" xmlns:ns4="859f48a4-1075-4775-9494-0beb3ae706d7" targetNamespace="http://schemas.microsoft.com/office/2006/metadata/properties" ma:root="true" ma:fieldsID="169c532f7a9eb4f35b91146d1336df14" ns3:_="" ns4:_="">
    <xsd:import namespace="88794514-0317-43f4-8e78-a9266a550575"/>
    <xsd:import namespace="859f48a4-1075-4775-9494-0beb3ae706d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794514-0317-43f4-8e78-a9266a5505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9f48a4-1075-4775-9494-0beb3ae706d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AF4766-294A-47AB-B665-183B4F543F84}">
  <ds:schemaRefs>
    <ds:schemaRef ds:uri="http://schemas.microsoft.com/sharepoint/v3/contenttype/forms"/>
  </ds:schemaRefs>
</ds:datastoreItem>
</file>

<file path=customXml/itemProps2.xml><?xml version="1.0" encoding="utf-8"?>
<ds:datastoreItem xmlns:ds="http://schemas.openxmlformats.org/officeDocument/2006/customXml" ds:itemID="{F427630E-B2FE-4702-9BAD-593DC9E24D2C}">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859f48a4-1075-4775-9494-0beb3ae706d7"/>
    <ds:schemaRef ds:uri="http://purl.org/dc/dcmitype/"/>
    <ds:schemaRef ds:uri="http://schemas.microsoft.com/office/infopath/2007/PartnerControls"/>
    <ds:schemaRef ds:uri="88794514-0317-43f4-8e78-a9266a550575"/>
    <ds:schemaRef ds:uri="http://www.w3.org/XML/1998/namespace"/>
  </ds:schemaRefs>
</ds:datastoreItem>
</file>

<file path=customXml/itemProps3.xml><?xml version="1.0" encoding="utf-8"?>
<ds:datastoreItem xmlns:ds="http://schemas.openxmlformats.org/officeDocument/2006/customXml" ds:itemID="{986ECB21-25C7-471C-92F1-52BDBEF136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794514-0317-43f4-8e78-a9266a550575"/>
    <ds:schemaRef ds:uri="859f48a4-1075-4775-9494-0beb3ae706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1431</TotalTime>
  <Words>3700</Words>
  <Application>Microsoft Office PowerPoint</Application>
  <PresentationFormat>Widescreen</PresentationFormat>
  <Paragraphs>200</Paragraphs>
  <Slides>26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Black</vt:lpstr>
      <vt:lpstr>Calibri</vt:lpstr>
      <vt:lpstr>Dante</vt:lpstr>
      <vt:lpstr>Rockwell Extra Bold</vt:lpstr>
      <vt:lpstr>Times New Roman</vt:lpstr>
      <vt:lpstr>Wingdings</vt:lpstr>
      <vt:lpstr>Wood Type</vt:lpstr>
      <vt:lpstr>The Indian Child Welfare Act (ICWA) and its Impact on Family Law Cases in Colorado</vt:lpstr>
      <vt:lpstr>What will we cover today?</vt:lpstr>
      <vt:lpstr>ICWA History</vt:lpstr>
      <vt:lpstr>ICWA Summary</vt:lpstr>
      <vt:lpstr>ICWA Applies When:</vt:lpstr>
      <vt:lpstr>ICWA Resources</vt:lpstr>
      <vt:lpstr>Inquiry</vt:lpstr>
      <vt:lpstr>Inquiry – if parties say “no”</vt:lpstr>
      <vt:lpstr>ICWA Not Founded</vt:lpstr>
      <vt:lpstr>Inquiry – if parties say “yes”</vt:lpstr>
      <vt:lpstr>Additional due diligence regarding ICWA</vt:lpstr>
      <vt:lpstr>Example Minute Orders for ISC</vt:lpstr>
      <vt:lpstr>Ongoing duty</vt:lpstr>
      <vt:lpstr>ICWA Notice</vt:lpstr>
      <vt:lpstr>Determine if child is “Indian child”</vt:lpstr>
      <vt:lpstr>Following further inquiry, ICWA not founded </vt:lpstr>
      <vt:lpstr>ICWA Founded</vt:lpstr>
      <vt:lpstr>Right to Court Appointed Counsel</vt:lpstr>
      <vt:lpstr>Intervention by Tribe; Transfer to Tribal Court</vt:lpstr>
      <vt:lpstr>Active Efforts Requirement</vt:lpstr>
      <vt:lpstr>Active Efforts – Timing &amp; Who Pays?</vt:lpstr>
      <vt:lpstr>Placement Preferences</vt:lpstr>
      <vt:lpstr>Qualified Expert Witness (QEW)</vt:lpstr>
      <vt:lpstr>Who May be Qualified as QEW?</vt:lpstr>
      <vt:lpstr>Required Findings &amp; Orders </vt:lpstr>
      <vt:lpst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ICWA Basics</dc:title>
  <dc:creator>haynes, michelle</dc:creator>
  <cp:lastModifiedBy>Isabel Gourley</cp:lastModifiedBy>
  <cp:revision>30</cp:revision>
  <dcterms:created xsi:type="dcterms:W3CDTF">2021-03-31T22:01:14Z</dcterms:created>
  <dcterms:modified xsi:type="dcterms:W3CDTF">2021-11-17T18:39:01Z</dcterms:modified>
</cp:coreProperties>
</file>